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2" r:id="rId4"/>
    <p:sldId id="286" r:id="rId5"/>
    <p:sldId id="287" r:id="rId6"/>
    <p:sldId id="259" r:id="rId7"/>
    <p:sldId id="263" r:id="rId8"/>
    <p:sldId id="274" r:id="rId9"/>
    <p:sldId id="273" r:id="rId10"/>
    <p:sldId id="260" r:id="rId11"/>
    <p:sldId id="264" r:id="rId12"/>
    <p:sldId id="276" r:id="rId13"/>
    <p:sldId id="268" r:id="rId14"/>
    <p:sldId id="277" r:id="rId15"/>
    <p:sldId id="269" r:id="rId16"/>
    <p:sldId id="261" r:id="rId17"/>
    <p:sldId id="278" r:id="rId18"/>
    <p:sldId id="270" r:id="rId19"/>
    <p:sldId id="271" r:id="rId20"/>
    <p:sldId id="279" r:id="rId21"/>
    <p:sldId id="281" r:id="rId22"/>
    <p:sldId id="258" r:id="rId23"/>
    <p:sldId id="282" r:id="rId24"/>
    <p:sldId id="283" r:id="rId25"/>
    <p:sldId id="267" r:id="rId26"/>
    <p:sldId id="290" r:id="rId27"/>
    <p:sldId id="288" r:id="rId28"/>
    <p:sldId id="289" r:id="rId29"/>
    <p:sldId id="291" r:id="rId30"/>
    <p:sldId id="284" r:id="rId31"/>
    <p:sldId id="285" r:id="rId32"/>
    <p:sldId id="29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737"/>
  </p:normalViewPr>
  <p:slideViewPr>
    <p:cSldViewPr snapToGrid="0" snapToObjects="1">
      <p:cViewPr varScale="1">
        <p:scale>
          <a:sx n="94" d="100"/>
          <a:sy n="94" d="100"/>
        </p:scale>
        <p:origin x="224"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D1EF-9B74-7C40-8B63-17245FF4C6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8BB009-FCFA-FE44-89E9-005A1C2A4D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A1E67B-136A-E141-8A57-DF7B98090DB6}"/>
              </a:ext>
            </a:extLst>
          </p:cNvPr>
          <p:cNvSpPr>
            <a:spLocks noGrp="1"/>
          </p:cNvSpPr>
          <p:nvPr>
            <p:ph type="dt" sz="half" idx="10"/>
          </p:nvPr>
        </p:nvSpPr>
        <p:spPr/>
        <p:txBody>
          <a:bodyPr/>
          <a:lstStyle/>
          <a:p>
            <a:fld id="{CF240F1B-7C72-6B4E-884C-23FC66C0EA69}" type="datetimeFigureOut">
              <a:rPr lang="en-US" smtClean="0"/>
              <a:t>8/31/23</a:t>
            </a:fld>
            <a:endParaRPr lang="en-US"/>
          </a:p>
        </p:txBody>
      </p:sp>
      <p:sp>
        <p:nvSpPr>
          <p:cNvPr id="5" name="Footer Placeholder 4">
            <a:extLst>
              <a:ext uri="{FF2B5EF4-FFF2-40B4-BE49-F238E27FC236}">
                <a16:creationId xmlns:a16="http://schemas.microsoft.com/office/drawing/2014/main" id="{6EE1BF1E-B1D0-8942-98E6-223A9B1AC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D6C954-3FAC-F542-ADE2-C6A0F25949F9}"/>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2924016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6395D-076F-6C45-B00A-952C749732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BAE519-A76B-7140-8BA3-C2DFB92D0E9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BA2F11-77F7-FF47-B052-819F99A8EE72}"/>
              </a:ext>
            </a:extLst>
          </p:cNvPr>
          <p:cNvSpPr>
            <a:spLocks noGrp="1"/>
          </p:cNvSpPr>
          <p:nvPr>
            <p:ph type="dt" sz="half" idx="10"/>
          </p:nvPr>
        </p:nvSpPr>
        <p:spPr/>
        <p:txBody>
          <a:bodyPr/>
          <a:lstStyle/>
          <a:p>
            <a:fld id="{CF240F1B-7C72-6B4E-884C-23FC66C0EA69}" type="datetimeFigureOut">
              <a:rPr lang="en-US" smtClean="0"/>
              <a:t>8/31/23</a:t>
            </a:fld>
            <a:endParaRPr lang="en-US"/>
          </a:p>
        </p:txBody>
      </p:sp>
      <p:sp>
        <p:nvSpPr>
          <p:cNvPr id="5" name="Footer Placeholder 4">
            <a:extLst>
              <a:ext uri="{FF2B5EF4-FFF2-40B4-BE49-F238E27FC236}">
                <a16:creationId xmlns:a16="http://schemas.microsoft.com/office/drawing/2014/main" id="{948EA5C7-EB70-5B4A-B007-F43BD9B68A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E487F-A8CC-3148-8A5C-DC0471A0C99B}"/>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272448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A85A80-24A8-B640-A75C-4A07EF2791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7D0EE1-1FB6-8647-A3FE-90951702BBD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41C186-C454-EA4C-85F1-C91086D86305}"/>
              </a:ext>
            </a:extLst>
          </p:cNvPr>
          <p:cNvSpPr>
            <a:spLocks noGrp="1"/>
          </p:cNvSpPr>
          <p:nvPr>
            <p:ph type="dt" sz="half" idx="10"/>
          </p:nvPr>
        </p:nvSpPr>
        <p:spPr/>
        <p:txBody>
          <a:bodyPr/>
          <a:lstStyle/>
          <a:p>
            <a:fld id="{CF240F1B-7C72-6B4E-884C-23FC66C0EA69}" type="datetimeFigureOut">
              <a:rPr lang="en-US" smtClean="0"/>
              <a:t>8/31/23</a:t>
            </a:fld>
            <a:endParaRPr lang="en-US"/>
          </a:p>
        </p:txBody>
      </p:sp>
      <p:sp>
        <p:nvSpPr>
          <p:cNvPr id="5" name="Footer Placeholder 4">
            <a:extLst>
              <a:ext uri="{FF2B5EF4-FFF2-40B4-BE49-F238E27FC236}">
                <a16:creationId xmlns:a16="http://schemas.microsoft.com/office/drawing/2014/main" id="{DB7639C1-8987-6B44-B224-7C22BB5802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DC46B1-FE54-964F-8C89-D12B92F0C69C}"/>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2721152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E608B-F744-EA4A-BBC9-45AB7809D3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456B7F-43FA-8B4B-9812-5C8F07674F4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40E76D-D9E6-B546-AF14-A985040AD822}"/>
              </a:ext>
            </a:extLst>
          </p:cNvPr>
          <p:cNvSpPr>
            <a:spLocks noGrp="1"/>
          </p:cNvSpPr>
          <p:nvPr>
            <p:ph type="dt" sz="half" idx="10"/>
          </p:nvPr>
        </p:nvSpPr>
        <p:spPr/>
        <p:txBody>
          <a:bodyPr/>
          <a:lstStyle/>
          <a:p>
            <a:fld id="{CF240F1B-7C72-6B4E-884C-23FC66C0EA69}" type="datetimeFigureOut">
              <a:rPr lang="en-US" smtClean="0"/>
              <a:t>8/31/23</a:t>
            </a:fld>
            <a:endParaRPr lang="en-US"/>
          </a:p>
        </p:txBody>
      </p:sp>
      <p:sp>
        <p:nvSpPr>
          <p:cNvPr id="5" name="Footer Placeholder 4">
            <a:extLst>
              <a:ext uri="{FF2B5EF4-FFF2-40B4-BE49-F238E27FC236}">
                <a16:creationId xmlns:a16="http://schemas.microsoft.com/office/drawing/2014/main" id="{CA378F50-7F4B-1744-BFA2-00AE88F10E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68625-65AD-2E48-BA08-8672D51A24EA}"/>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163238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E1A19-87D3-0E40-BB5C-897945D97A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0E0B87-6A17-7C42-BFBA-4902620CCA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7EC969-2C31-024F-9400-46E84B6AF9EB}"/>
              </a:ext>
            </a:extLst>
          </p:cNvPr>
          <p:cNvSpPr>
            <a:spLocks noGrp="1"/>
          </p:cNvSpPr>
          <p:nvPr>
            <p:ph type="dt" sz="half" idx="10"/>
          </p:nvPr>
        </p:nvSpPr>
        <p:spPr/>
        <p:txBody>
          <a:bodyPr/>
          <a:lstStyle/>
          <a:p>
            <a:fld id="{CF240F1B-7C72-6B4E-884C-23FC66C0EA69}" type="datetimeFigureOut">
              <a:rPr lang="en-US" smtClean="0"/>
              <a:t>8/31/23</a:t>
            </a:fld>
            <a:endParaRPr lang="en-US"/>
          </a:p>
        </p:txBody>
      </p:sp>
      <p:sp>
        <p:nvSpPr>
          <p:cNvPr id="5" name="Footer Placeholder 4">
            <a:extLst>
              <a:ext uri="{FF2B5EF4-FFF2-40B4-BE49-F238E27FC236}">
                <a16:creationId xmlns:a16="http://schemas.microsoft.com/office/drawing/2014/main" id="{FE721D1E-DFDD-EF45-9E9C-CDDB9EF24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77243B-C8A7-0F4B-A4F0-27A58195DAEF}"/>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89816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07AB-2AB1-7C4E-8261-1804F2659B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A7244-E017-D84E-97F2-D4A046732E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2FF4C5-099C-EF49-A447-2FFD05C192B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F4CDA3-09AA-244E-AB32-9E406A5BF481}"/>
              </a:ext>
            </a:extLst>
          </p:cNvPr>
          <p:cNvSpPr>
            <a:spLocks noGrp="1"/>
          </p:cNvSpPr>
          <p:nvPr>
            <p:ph type="dt" sz="half" idx="10"/>
          </p:nvPr>
        </p:nvSpPr>
        <p:spPr/>
        <p:txBody>
          <a:bodyPr/>
          <a:lstStyle/>
          <a:p>
            <a:fld id="{CF240F1B-7C72-6B4E-884C-23FC66C0EA69}" type="datetimeFigureOut">
              <a:rPr lang="en-US" smtClean="0"/>
              <a:t>8/31/23</a:t>
            </a:fld>
            <a:endParaRPr lang="en-US"/>
          </a:p>
        </p:txBody>
      </p:sp>
      <p:sp>
        <p:nvSpPr>
          <p:cNvPr id="6" name="Footer Placeholder 5">
            <a:extLst>
              <a:ext uri="{FF2B5EF4-FFF2-40B4-BE49-F238E27FC236}">
                <a16:creationId xmlns:a16="http://schemas.microsoft.com/office/drawing/2014/main" id="{7B09B36A-E266-DD4C-B3BA-7109880A9F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202560-B32A-1546-BC17-0A92147C516C}"/>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2200003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64BF8-E10D-2B48-85F7-BECC200244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15753A-D8D4-8142-8608-F646C97E5A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D6BBD35-7CAE-EC4D-A7AE-BCF70B8984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76AD4E-4EB6-9E40-A720-36E95169D6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24C76C2-83BF-E14B-9B96-5DF715ECD40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EF074B-1CED-5940-958A-A024EF1E93EC}"/>
              </a:ext>
            </a:extLst>
          </p:cNvPr>
          <p:cNvSpPr>
            <a:spLocks noGrp="1"/>
          </p:cNvSpPr>
          <p:nvPr>
            <p:ph type="dt" sz="half" idx="10"/>
          </p:nvPr>
        </p:nvSpPr>
        <p:spPr/>
        <p:txBody>
          <a:bodyPr/>
          <a:lstStyle/>
          <a:p>
            <a:fld id="{CF240F1B-7C72-6B4E-884C-23FC66C0EA69}" type="datetimeFigureOut">
              <a:rPr lang="en-US" smtClean="0"/>
              <a:t>8/31/23</a:t>
            </a:fld>
            <a:endParaRPr lang="en-US"/>
          </a:p>
        </p:txBody>
      </p:sp>
      <p:sp>
        <p:nvSpPr>
          <p:cNvPr id="8" name="Footer Placeholder 7">
            <a:extLst>
              <a:ext uri="{FF2B5EF4-FFF2-40B4-BE49-F238E27FC236}">
                <a16:creationId xmlns:a16="http://schemas.microsoft.com/office/drawing/2014/main" id="{82CAAE68-3E2E-5348-A2F3-32D2695B4D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8E6F96-9431-7D4B-B3A5-F79B4AB7A5D6}"/>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326008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06B15-0D01-4D45-86AA-44CB767922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E65496-D342-2741-8794-A0291671DF11}"/>
              </a:ext>
            </a:extLst>
          </p:cNvPr>
          <p:cNvSpPr>
            <a:spLocks noGrp="1"/>
          </p:cNvSpPr>
          <p:nvPr>
            <p:ph type="dt" sz="half" idx="10"/>
          </p:nvPr>
        </p:nvSpPr>
        <p:spPr/>
        <p:txBody>
          <a:bodyPr/>
          <a:lstStyle/>
          <a:p>
            <a:fld id="{CF240F1B-7C72-6B4E-884C-23FC66C0EA69}" type="datetimeFigureOut">
              <a:rPr lang="en-US" smtClean="0"/>
              <a:t>8/31/23</a:t>
            </a:fld>
            <a:endParaRPr lang="en-US"/>
          </a:p>
        </p:txBody>
      </p:sp>
      <p:sp>
        <p:nvSpPr>
          <p:cNvPr id="4" name="Footer Placeholder 3">
            <a:extLst>
              <a:ext uri="{FF2B5EF4-FFF2-40B4-BE49-F238E27FC236}">
                <a16:creationId xmlns:a16="http://schemas.microsoft.com/office/drawing/2014/main" id="{B423FF4E-9067-604B-9E8A-2760AEB4EB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84E92E-3275-514F-8FD3-5A0F11A0E751}"/>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427796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B4E8B1-5712-D447-B993-ECF0951D0831}"/>
              </a:ext>
            </a:extLst>
          </p:cNvPr>
          <p:cNvSpPr>
            <a:spLocks noGrp="1"/>
          </p:cNvSpPr>
          <p:nvPr>
            <p:ph type="dt" sz="half" idx="10"/>
          </p:nvPr>
        </p:nvSpPr>
        <p:spPr/>
        <p:txBody>
          <a:bodyPr/>
          <a:lstStyle/>
          <a:p>
            <a:fld id="{CF240F1B-7C72-6B4E-884C-23FC66C0EA69}" type="datetimeFigureOut">
              <a:rPr lang="en-US" smtClean="0"/>
              <a:t>8/31/23</a:t>
            </a:fld>
            <a:endParaRPr lang="en-US"/>
          </a:p>
        </p:txBody>
      </p:sp>
      <p:sp>
        <p:nvSpPr>
          <p:cNvPr id="3" name="Footer Placeholder 2">
            <a:extLst>
              <a:ext uri="{FF2B5EF4-FFF2-40B4-BE49-F238E27FC236}">
                <a16:creationId xmlns:a16="http://schemas.microsoft.com/office/drawing/2014/main" id="{4A1E7A5E-6BE3-154E-B569-874E5CAECD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813153-0B09-4B4A-9510-85857CCE3DCE}"/>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664882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F3071-1F55-E547-945F-BA627C7BDC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521B4-0A0D-8041-9F96-704F613DA6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B1E493-CC4B-934C-B919-1A7D70683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8AEEB6B-5385-4042-BE2D-7C63BA065B4C}"/>
              </a:ext>
            </a:extLst>
          </p:cNvPr>
          <p:cNvSpPr>
            <a:spLocks noGrp="1"/>
          </p:cNvSpPr>
          <p:nvPr>
            <p:ph type="dt" sz="half" idx="10"/>
          </p:nvPr>
        </p:nvSpPr>
        <p:spPr/>
        <p:txBody>
          <a:bodyPr/>
          <a:lstStyle/>
          <a:p>
            <a:fld id="{CF240F1B-7C72-6B4E-884C-23FC66C0EA69}" type="datetimeFigureOut">
              <a:rPr lang="en-US" smtClean="0"/>
              <a:t>8/31/23</a:t>
            </a:fld>
            <a:endParaRPr lang="en-US"/>
          </a:p>
        </p:txBody>
      </p:sp>
      <p:sp>
        <p:nvSpPr>
          <p:cNvPr id="6" name="Footer Placeholder 5">
            <a:extLst>
              <a:ext uri="{FF2B5EF4-FFF2-40B4-BE49-F238E27FC236}">
                <a16:creationId xmlns:a16="http://schemas.microsoft.com/office/drawing/2014/main" id="{21A11B86-0B60-2C4F-ADC9-E73BF2571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E08118-8279-F843-AC4D-CB787B7F9373}"/>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348517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304C5-C86D-6346-80B8-C4380E05F5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D6596C-E73E-3544-B8EC-263F5316F8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6EDF3E-C1F3-B341-B41D-640B28902C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980DD0-26D5-9C48-A8C7-923C8D8104BA}"/>
              </a:ext>
            </a:extLst>
          </p:cNvPr>
          <p:cNvSpPr>
            <a:spLocks noGrp="1"/>
          </p:cNvSpPr>
          <p:nvPr>
            <p:ph type="dt" sz="half" idx="10"/>
          </p:nvPr>
        </p:nvSpPr>
        <p:spPr/>
        <p:txBody>
          <a:bodyPr/>
          <a:lstStyle/>
          <a:p>
            <a:fld id="{CF240F1B-7C72-6B4E-884C-23FC66C0EA69}" type="datetimeFigureOut">
              <a:rPr lang="en-US" smtClean="0"/>
              <a:t>8/31/23</a:t>
            </a:fld>
            <a:endParaRPr lang="en-US"/>
          </a:p>
        </p:txBody>
      </p:sp>
      <p:sp>
        <p:nvSpPr>
          <p:cNvPr id="6" name="Footer Placeholder 5">
            <a:extLst>
              <a:ext uri="{FF2B5EF4-FFF2-40B4-BE49-F238E27FC236}">
                <a16:creationId xmlns:a16="http://schemas.microsoft.com/office/drawing/2014/main" id="{6640CCDE-44DC-774E-9F95-6D22C42B34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6B231D-C7E5-CA47-9A1C-F3BBD6637F59}"/>
              </a:ext>
            </a:extLst>
          </p:cNvPr>
          <p:cNvSpPr>
            <a:spLocks noGrp="1"/>
          </p:cNvSpPr>
          <p:nvPr>
            <p:ph type="sldNum" sz="quarter" idx="12"/>
          </p:nvPr>
        </p:nvSpPr>
        <p:spPr/>
        <p:txBody>
          <a:bodyPr/>
          <a:lstStyle/>
          <a:p>
            <a:fld id="{44F41493-E163-6346-B90D-91CCD8716D20}" type="slidenum">
              <a:rPr lang="en-US" smtClean="0"/>
              <a:t>‹#›</a:t>
            </a:fld>
            <a:endParaRPr lang="en-US"/>
          </a:p>
        </p:txBody>
      </p:sp>
    </p:spTree>
    <p:extLst>
      <p:ext uri="{BB962C8B-B14F-4D97-AF65-F5344CB8AC3E}">
        <p14:creationId xmlns:p14="http://schemas.microsoft.com/office/powerpoint/2010/main" val="1375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DA8333-C1C6-A34F-80E0-9F20E59D9A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5D0EE7-B51A-F146-AB2F-DD92D56B54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95F15-F4BC-BE4B-8371-77981F8C53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240F1B-7C72-6B4E-884C-23FC66C0EA69}" type="datetimeFigureOut">
              <a:rPr lang="en-US" smtClean="0"/>
              <a:t>8/31/23</a:t>
            </a:fld>
            <a:endParaRPr lang="en-US"/>
          </a:p>
        </p:txBody>
      </p:sp>
      <p:sp>
        <p:nvSpPr>
          <p:cNvPr id="5" name="Footer Placeholder 4">
            <a:extLst>
              <a:ext uri="{FF2B5EF4-FFF2-40B4-BE49-F238E27FC236}">
                <a16:creationId xmlns:a16="http://schemas.microsoft.com/office/drawing/2014/main" id="{64E62B2B-BA8D-9842-8C45-BB2FE72638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EC3D04-B1E4-B347-BAAC-FFA69D41F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41493-E163-6346-B90D-91CCD8716D20}" type="slidenum">
              <a:rPr lang="en-US" smtClean="0"/>
              <a:t>‹#›</a:t>
            </a:fld>
            <a:endParaRPr lang="en-US"/>
          </a:p>
        </p:txBody>
      </p:sp>
    </p:spTree>
    <p:extLst>
      <p:ext uri="{BB962C8B-B14F-4D97-AF65-F5344CB8AC3E}">
        <p14:creationId xmlns:p14="http://schemas.microsoft.com/office/powerpoint/2010/main" val="824313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6A317-573A-D148-9BD4-F0BD611F59FF}"/>
              </a:ext>
            </a:extLst>
          </p:cNvPr>
          <p:cNvSpPr>
            <a:spLocks noGrp="1"/>
          </p:cNvSpPr>
          <p:nvPr>
            <p:ph type="ctrTitle"/>
          </p:nvPr>
        </p:nvSpPr>
        <p:spPr>
          <a:xfrm>
            <a:off x="418531" y="207963"/>
            <a:ext cx="9144000" cy="2387600"/>
          </a:xfrm>
        </p:spPr>
        <p:txBody>
          <a:bodyPr>
            <a:normAutofit/>
          </a:bodyPr>
          <a:lstStyle/>
          <a:p>
            <a:r>
              <a:rPr lang="en-US" sz="8000" dirty="0"/>
              <a:t>Human Domination of Earth’s Ecosystems</a:t>
            </a:r>
          </a:p>
        </p:txBody>
      </p:sp>
      <p:sp>
        <p:nvSpPr>
          <p:cNvPr id="3" name="Subtitle 2">
            <a:extLst>
              <a:ext uri="{FF2B5EF4-FFF2-40B4-BE49-F238E27FC236}">
                <a16:creationId xmlns:a16="http://schemas.microsoft.com/office/drawing/2014/main" id="{FA884AD7-1759-CB4F-A62C-066C41F2413B}"/>
              </a:ext>
            </a:extLst>
          </p:cNvPr>
          <p:cNvSpPr>
            <a:spLocks noGrp="1"/>
          </p:cNvSpPr>
          <p:nvPr>
            <p:ph type="subTitle" idx="1"/>
          </p:nvPr>
        </p:nvSpPr>
        <p:spPr>
          <a:xfrm>
            <a:off x="418531" y="2595563"/>
            <a:ext cx="9144000" cy="1655762"/>
          </a:xfrm>
        </p:spPr>
        <p:txBody>
          <a:bodyPr>
            <a:normAutofit/>
          </a:bodyPr>
          <a:lstStyle/>
          <a:p>
            <a:r>
              <a:rPr lang="en-US" sz="2800" dirty="0" err="1">
                <a:solidFill>
                  <a:srgbClr val="7030A0"/>
                </a:solidFill>
              </a:rPr>
              <a:t>Vitousek</a:t>
            </a:r>
            <a:r>
              <a:rPr lang="en-US" sz="2800" dirty="0">
                <a:solidFill>
                  <a:srgbClr val="7030A0"/>
                </a:solidFill>
              </a:rPr>
              <a:t>, Mooney, </a:t>
            </a:r>
            <a:r>
              <a:rPr lang="en-US" sz="2800" dirty="0" err="1">
                <a:solidFill>
                  <a:srgbClr val="7030A0"/>
                </a:solidFill>
              </a:rPr>
              <a:t>Lubchenco</a:t>
            </a:r>
            <a:r>
              <a:rPr lang="en-US" sz="2800" dirty="0">
                <a:solidFill>
                  <a:srgbClr val="7030A0"/>
                </a:solidFill>
              </a:rPr>
              <a:t>, </a:t>
            </a:r>
            <a:r>
              <a:rPr lang="en-US" sz="2800" dirty="0" err="1">
                <a:solidFill>
                  <a:srgbClr val="7030A0"/>
                </a:solidFill>
              </a:rPr>
              <a:t>Melilo</a:t>
            </a:r>
            <a:r>
              <a:rPr lang="en-US" sz="2800" dirty="0">
                <a:solidFill>
                  <a:srgbClr val="7030A0"/>
                </a:solidFill>
              </a:rPr>
              <a:t> (1997). </a:t>
            </a:r>
            <a:r>
              <a:rPr lang="en-US" sz="2800" i="1" dirty="0">
                <a:solidFill>
                  <a:srgbClr val="7030A0"/>
                </a:solidFill>
              </a:rPr>
              <a:t>Science</a:t>
            </a:r>
            <a:r>
              <a:rPr lang="en-US" sz="2800" dirty="0">
                <a:solidFill>
                  <a:srgbClr val="7030A0"/>
                </a:solidFill>
              </a:rPr>
              <a:t> 277.</a:t>
            </a:r>
          </a:p>
          <a:p>
            <a:r>
              <a:rPr lang="en-US" sz="2800" dirty="0">
                <a:solidFill>
                  <a:srgbClr val="7030A0"/>
                </a:solidFill>
              </a:rPr>
              <a:t>September 5, 2019</a:t>
            </a:r>
          </a:p>
        </p:txBody>
      </p:sp>
      <p:pic>
        <p:nvPicPr>
          <p:cNvPr id="4" name="Picture 3">
            <a:extLst>
              <a:ext uri="{FF2B5EF4-FFF2-40B4-BE49-F238E27FC236}">
                <a16:creationId xmlns:a16="http://schemas.microsoft.com/office/drawing/2014/main" id="{3C2849AC-E5AC-D542-B437-8B18A687B5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64759" y="3260132"/>
            <a:ext cx="4810519" cy="3597867"/>
          </a:xfrm>
          <a:prstGeom prst="rect">
            <a:avLst/>
          </a:prstGeom>
        </p:spPr>
      </p:pic>
    </p:spTree>
    <p:extLst>
      <p:ext uri="{BB962C8B-B14F-4D97-AF65-F5344CB8AC3E}">
        <p14:creationId xmlns:p14="http://schemas.microsoft.com/office/powerpoint/2010/main" val="4179327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
        <p:nvSpPr>
          <p:cNvPr id="4" name="Rectangle 3">
            <a:extLst>
              <a:ext uri="{FF2B5EF4-FFF2-40B4-BE49-F238E27FC236}">
                <a16:creationId xmlns:a16="http://schemas.microsoft.com/office/drawing/2014/main" id="{4418229D-A3D9-A347-8269-F9DAA8A572B2}"/>
              </a:ext>
            </a:extLst>
          </p:cNvPr>
          <p:cNvSpPr/>
          <p:nvPr/>
        </p:nvSpPr>
        <p:spPr>
          <a:xfrm>
            <a:off x="2813712" y="2688608"/>
            <a:ext cx="1881117" cy="193798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213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3EB3-20E3-894A-87F5-7A6BE7742941}"/>
              </a:ext>
            </a:extLst>
          </p:cNvPr>
          <p:cNvSpPr>
            <a:spLocks noGrp="1"/>
          </p:cNvSpPr>
          <p:nvPr>
            <p:ph type="title"/>
          </p:nvPr>
        </p:nvSpPr>
        <p:spPr/>
        <p:txBody>
          <a:bodyPr/>
          <a:lstStyle/>
          <a:p>
            <a:r>
              <a:rPr lang="en-US" dirty="0"/>
              <a:t>Biogeochemistry - </a:t>
            </a:r>
            <a:r>
              <a:rPr lang="en-US" dirty="0">
                <a:solidFill>
                  <a:srgbClr val="7030A0"/>
                </a:solidFill>
              </a:rPr>
              <a:t>Carbon</a:t>
            </a:r>
          </a:p>
        </p:txBody>
      </p:sp>
      <p:sp>
        <p:nvSpPr>
          <p:cNvPr id="3" name="Content Placeholder 2">
            <a:extLst>
              <a:ext uri="{FF2B5EF4-FFF2-40B4-BE49-F238E27FC236}">
                <a16:creationId xmlns:a16="http://schemas.microsoft.com/office/drawing/2014/main" id="{B5FCBD99-0839-B94E-BA8D-5928D9DABBEF}"/>
              </a:ext>
            </a:extLst>
          </p:cNvPr>
          <p:cNvSpPr>
            <a:spLocks noGrp="1"/>
          </p:cNvSpPr>
          <p:nvPr>
            <p:ph idx="1"/>
          </p:nvPr>
        </p:nvSpPr>
        <p:spPr>
          <a:xfrm>
            <a:off x="838201" y="1825625"/>
            <a:ext cx="5478724" cy="4351338"/>
          </a:xfrm>
        </p:spPr>
        <p:txBody>
          <a:bodyPr/>
          <a:lstStyle/>
          <a:p>
            <a:r>
              <a:rPr lang="en-US" dirty="0"/>
              <a:t>Humans emit 5,500,000 tons of C per year</a:t>
            </a:r>
          </a:p>
          <a:p>
            <a:r>
              <a:rPr lang="en-US" dirty="0"/>
              <a:t>Ecosystems take up only 2,300,000 tons per year</a:t>
            </a:r>
          </a:p>
          <a:p>
            <a:r>
              <a:rPr lang="en-US" dirty="0"/>
              <a:t>Impacts</a:t>
            </a:r>
          </a:p>
          <a:p>
            <a:pPr lvl="1"/>
            <a:r>
              <a:rPr lang="en-US" dirty="0"/>
              <a:t>Climate change</a:t>
            </a:r>
          </a:p>
          <a:p>
            <a:pPr lvl="1"/>
            <a:r>
              <a:rPr lang="en-US" dirty="0"/>
              <a:t>Ocean acidification</a:t>
            </a:r>
          </a:p>
          <a:p>
            <a:pPr lvl="1"/>
            <a:r>
              <a:rPr lang="en-US" dirty="0"/>
              <a:t>Decreased food quality</a:t>
            </a:r>
          </a:p>
        </p:txBody>
      </p:sp>
      <p:pic>
        <p:nvPicPr>
          <p:cNvPr id="4" name="Picture 3">
            <a:extLst>
              <a:ext uri="{FF2B5EF4-FFF2-40B4-BE49-F238E27FC236}">
                <a16:creationId xmlns:a16="http://schemas.microsoft.com/office/drawing/2014/main" id="{B9F0B2CF-4913-F249-B461-DF71259EF713}"/>
              </a:ext>
            </a:extLst>
          </p:cNvPr>
          <p:cNvPicPr>
            <a:picLocks noChangeAspect="1"/>
          </p:cNvPicPr>
          <p:nvPr/>
        </p:nvPicPr>
        <p:blipFill>
          <a:blip r:embed="rId2"/>
          <a:stretch>
            <a:fillRect/>
          </a:stretch>
        </p:blipFill>
        <p:spPr>
          <a:xfrm>
            <a:off x="6316925" y="1690688"/>
            <a:ext cx="5676529" cy="4441434"/>
          </a:xfrm>
          <a:prstGeom prst="rect">
            <a:avLst/>
          </a:prstGeom>
        </p:spPr>
      </p:pic>
    </p:spTree>
    <p:extLst>
      <p:ext uri="{BB962C8B-B14F-4D97-AF65-F5344CB8AC3E}">
        <p14:creationId xmlns:p14="http://schemas.microsoft.com/office/powerpoint/2010/main" val="408330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F1907-8448-894C-88DC-1615007485E5}"/>
              </a:ext>
            </a:extLst>
          </p:cNvPr>
          <p:cNvSpPr>
            <a:spLocks noGrp="1"/>
          </p:cNvSpPr>
          <p:nvPr>
            <p:ph type="title"/>
          </p:nvPr>
        </p:nvSpPr>
        <p:spPr/>
        <p:txBody>
          <a:bodyPr/>
          <a:lstStyle/>
          <a:p>
            <a:r>
              <a:rPr lang="en-US" dirty="0"/>
              <a:t>Biogeochemistry - </a:t>
            </a:r>
            <a:r>
              <a:rPr lang="en-US" dirty="0">
                <a:solidFill>
                  <a:srgbClr val="7030A0"/>
                </a:solidFill>
              </a:rPr>
              <a:t>Water</a:t>
            </a:r>
          </a:p>
        </p:txBody>
      </p:sp>
      <p:sp>
        <p:nvSpPr>
          <p:cNvPr id="3" name="Content Placeholder 2">
            <a:extLst>
              <a:ext uri="{FF2B5EF4-FFF2-40B4-BE49-F238E27FC236}">
                <a16:creationId xmlns:a16="http://schemas.microsoft.com/office/drawing/2014/main" id="{F4668782-CE0C-D04A-93BC-E5A779EFC236}"/>
              </a:ext>
            </a:extLst>
          </p:cNvPr>
          <p:cNvSpPr>
            <a:spLocks noGrp="1"/>
          </p:cNvSpPr>
          <p:nvPr>
            <p:ph idx="1"/>
          </p:nvPr>
        </p:nvSpPr>
        <p:spPr>
          <a:xfrm>
            <a:off x="838200" y="1825625"/>
            <a:ext cx="5890146" cy="4351338"/>
          </a:xfrm>
        </p:spPr>
        <p:txBody>
          <a:bodyPr>
            <a:normAutofit/>
          </a:bodyPr>
          <a:lstStyle/>
          <a:p>
            <a:r>
              <a:rPr lang="en-US" sz="4000" dirty="0"/>
              <a:t>Humans use 50% of accessible freshwater</a:t>
            </a:r>
          </a:p>
          <a:p>
            <a:pPr lvl="1"/>
            <a:r>
              <a:rPr lang="en-US" sz="3600" dirty="0"/>
              <a:t>70% of that in agriculture!</a:t>
            </a:r>
          </a:p>
        </p:txBody>
      </p:sp>
    </p:spTree>
    <p:extLst>
      <p:ext uri="{BB962C8B-B14F-4D97-AF65-F5344CB8AC3E}">
        <p14:creationId xmlns:p14="http://schemas.microsoft.com/office/powerpoint/2010/main" val="96260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F1907-8448-894C-88DC-1615007485E5}"/>
              </a:ext>
            </a:extLst>
          </p:cNvPr>
          <p:cNvSpPr>
            <a:spLocks noGrp="1"/>
          </p:cNvSpPr>
          <p:nvPr>
            <p:ph type="title"/>
          </p:nvPr>
        </p:nvSpPr>
        <p:spPr/>
        <p:txBody>
          <a:bodyPr/>
          <a:lstStyle/>
          <a:p>
            <a:r>
              <a:rPr lang="en-US" dirty="0"/>
              <a:t>Biogeochemistry - </a:t>
            </a:r>
            <a:r>
              <a:rPr lang="en-US" dirty="0">
                <a:solidFill>
                  <a:srgbClr val="7030A0"/>
                </a:solidFill>
              </a:rPr>
              <a:t>Water</a:t>
            </a:r>
          </a:p>
        </p:txBody>
      </p:sp>
      <p:sp>
        <p:nvSpPr>
          <p:cNvPr id="3" name="Content Placeholder 2">
            <a:extLst>
              <a:ext uri="{FF2B5EF4-FFF2-40B4-BE49-F238E27FC236}">
                <a16:creationId xmlns:a16="http://schemas.microsoft.com/office/drawing/2014/main" id="{F4668782-CE0C-D04A-93BC-E5A779EFC236}"/>
              </a:ext>
            </a:extLst>
          </p:cNvPr>
          <p:cNvSpPr>
            <a:spLocks noGrp="1"/>
          </p:cNvSpPr>
          <p:nvPr>
            <p:ph idx="1"/>
          </p:nvPr>
        </p:nvSpPr>
        <p:spPr>
          <a:xfrm>
            <a:off x="838200" y="1825625"/>
            <a:ext cx="5890146" cy="4351338"/>
          </a:xfrm>
        </p:spPr>
        <p:txBody>
          <a:bodyPr>
            <a:normAutofit lnSpcReduction="10000"/>
          </a:bodyPr>
          <a:lstStyle/>
          <a:p>
            <a:r>
              <a:rPr lang="en-US" sz="4000" dirty="0"/>
              <a:t>Humans use 50% of accessible freshwater</a:t>
            </a:r>
          </a:p>
          <a:p>
            <a:pPr lvl="1"/>
            <a:r>
              <a:rPr lang="en-US" sz="3600" dirty="0"/>
              <a:t>70% of that in agriculture!</a:t>
            </a:r>
          </a:p>
          <a:p>
            <a:r>
              <a:rPr lang="en-US" sz="4000" dirty="0"/>
              <a:t>Water travels long distances</a:t>
            </a:r>
          </a:p>
          <a:p>
            <a:pPr lvl="1"/>
            <a:r>
              <a:rPr lang="en-US" sz="3600" dirty="0"/>
              <a:t>Water use can impact climate locally and far away</a:t>
            </a:r>
          </a:p>
        </p:txBody>
      </p:sp>
      <p:pic>
        <p:nvPicPr>
          <p:cNvPr id="7" name="Picture 6">
            <a:extLst>
              <a:ext uri="{FF2B5EF4-FFF2-40B4-BE49-F238E27FC236}">
                <a16:creationId xmlns:a16="http://schemas.microsoft.com/office/drawing/2014/main" id="{421F0D94-459B-F74E-8A53-7B46C4377F8C}"/>
              </a:ext>
            </a:extLst>
          </p:cNvPr>
          <p:cNvPicPr>
            <a:picLocks noChangeAspect="1"/>
          </p:cNvPicPr>
          <p:nvPr/>
        </p:nvPicPr>
        <p:blipFill>
          <a:blip r:embed="rId2"/>
          <a:stretch>
            <a:fillRect/>
          </a:stretch>
        </p:blipFill>
        <p:spPr>
          <a:xfrm>
            <a:off x="7307238" y="1825625"/>
            <a:ext cx="4457131" cy="4457131"/>
          </a:xfrm>
          <a:prstGeom prst="rect">
            <a:avLst/>
          </a:prstGeom>
        </p:spPr>
      </p:pic>
    </p:spTree>
    <p:extLst>
      <p:ext uri="{BB962C8B-B14F-4D97-AF65-F5344CB8AC3E}">
        <p14:creationId xmlns:p14="http://schemas.microsoft.com/office/powerpoint/2010/main" val="243061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19FC-D23B-E549-96F4-A53B8C6C1761}"/>
              </a:ext>
            </a:extLst>
          </p:cNvPr>
          <p:cNvSpPr>
            <a:spLocks noGrp="1"/>
          </p:cNvSpPr>
          <p:nvPr>
            <p:ph type="title"/>
          </p:nvPr>
        </p:nvSpPr>
        <p:spPr/>
        <p:txBody>
          <a:bodyPr/>
          <a:lstStyle/>
          <a:p>
            <a:r>
              <a:rPr lang="en-US" dirty="0"/>
              <a:t>Biogeochemistry - </a:t>
            </a:r>
            <a:r>
              <a:rPr lang="en-US" dirty="0">
                <a:solidFill>
                  <a:srgbClr val="7030A0"/>
                </a:solidFill>
              </a:rPr>
              <a:t>Nitrogen</a:t>
            </a:r>
          </a:p>
        </p:txBody>
      </p:sp>
      <p:sp>
        <p:nvSpPr>
          <p:cNvPr id="3" name="Content Placeholder 2">
            <a:extLst>
              <a:ext uri="{FF2B5EF4-FFF2-40B4-BE49-F238E27FC236}">
                <a16:creationId xmlns:a16="http://schemas.microsoft.com/office/drawing/2014/main" id="{B07FE431-F348-B449-B207-4860220C7B6A}"/>
              </a:ext>
            </a:extLst>
          </p:cNvPr>
          <p:cNvSpPr>
            <a:spLocks noGrp="1"/>
          </p:cNvSpPr>
          <p:nvPr>
            <p:ph idx="1"/>
          </p:nvPr>
        </p:nvSpPr>
        <p:spPr>
          <a:xfrm>
            <a:off x="838200" y="1825625"/>
            <a:ext cx="5412475" cy="4351338"/>
          </a:xfrm>
        </p:spPr>
        <p:txBody>
          <a:bodyPr>
            <a:normAutofit/>
          </a:bodyPr>
          <a:lstStyle/>
          <a:p>
            <a:r>
              <a:rPr lang="en-US" sz="3600" dirty="0"/>
              <a:t>Human activities add as much fixed N to terrestrial ecosystems as all natural sources combined!</a:t>
            </a:r>
          </a:p>
          <a:p>
            <a:pPr lvl="1"/>
            <a:r>
              <a:rPr lang="en-US" sz="3200" dirty="0">
                <a:solidFill>
                  <a:srgbClr val="FF0000"/>
                </a:solidFill>
              </a:rPr>
              <a:t>Where does it come from?</a:t>
            </a:r>
          </a:p>
        </p:txBody>
      </p:sp>
      <p:pic>
        <p:nvPicPr>
          <p:cNvPr id="4" name="Picture 3">
            <a:extLst>
              <a:ext uri="{FF2B5EF4-FFF2-40B4-BE49-F238E27FC236}">
                <a16:creationId xmlns:a16="http://schemas.microsoft.com/office/drawing/2014/main" id="{D1F9161E-C535-254C-AA32-CCE5A5C70756}"/>
              </a:ext>
            </a:extLst>
          </p:cNvPr>
          <p:cNvPicPr>
            <a:picLocks noChangeAspect="1"/>
          </p:cNvPicPr>
          <p:nvPr/>
        </p:nvPicPr>
        <p:blipFill>
          <a:blip r:embed="rId2"/>
          <a:stretch>
            <a:fillRect/>
          </a:stretch>
        </p:blipFill>
        <p:spPr>
          <a:xfrm>
            <a:off x="6096000" y="1825625"/>
            <a:ext cx="5644167" cy="3002697"/>
          </a:xfrm>
          <a:prstGeom prst="rect">
            <a:avLst/>
          </a:prstGeom>
        </p:spPr>
      </p:pic>
      <p:sp>
        <p:nvSpPr>
          <p:cNvPr id="5" name="TextBox 4">
            <a:extLst>
              <a:ext uri="{FF2B5EF4-FFF2-40B4-BE49-F238E27FC236}">
                <a16:creationId xmlns:a16="http://schemas.microsoft.com/office/drawing/2014/main" id="{77538F06-7EFB-7448-8735-72200B28FF8B}"/>
              </a:ext>
            </a:extLst>
          </p:cNvPr>
          <p:cNvSpPr txBox="1"/>
          <p:nvPr/>
        </p:nvSpPr>
        <p:spPr>
          <a:xfrm>
            <a:off x="11153345" y="4778593"/>
            <a:ext cx="710259" cy="369332"/>
          </a:xfrm>
          <a:prstGeom prst="rect">
            <a:avLst/>
          </a:prstGeom>
          <a:noFill/>
        </p:spPr>
        <p:txBody>
          <a:bodyPr wrap="none" rtlCol="0">
            <a:spAutoFit/>
          </a:bodyPr>
          <a:lstStyle/>
          <a:p>
            <a:r>
              <a:rPr lang="en-US" dirty="0"/>
              <a:t>USDA</a:t>
            </a:r>
          </a:p>
        </p:txBody>
      </p:sp>
    </p:spTree>
    <p:extLst>
      <p:ext uri="{BB962C8B-B14F-4D97-AF65-F5344CB8AC3E}">
        <p14:creationId xmlns:p14="http://schemas.microsoft.com/office/powerpoint/2010/main" val="2981420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19FC-D23B-E549-96F4-A53B8C6C1761}"/>
              </a:ext>
            </a:extLst>
          </p:cNvPr>
          <p:cNvSpPr>
            <a:spLocks noGrp="1"/>
          </p:cNvSpPr>
          <p:nvPr>
            <p:ph type="title"/>
          </p:nvPr>
        </p:nvSpPr>
        <p:spPr/>
        <p:txBody>
          <a:bodyPr/>
          <a:lstStyle/>
          <a:p>
            <a:r>
              <a:rPr lang="en-US" dirty="0"/>
              <a:t>Biogeochemistry - </a:t>
            </a:r>
            <a:r>
              <a:rPr lang="en-US" dirty="0">
                <a:solidFill>
                  <a:srgbClr val="7030A0"/>
                </a:solidFill>
              </a:rPr>
              <a:t>Nitrogen</a:t>
            </a:r>
          </a:p>
        </p:txBody>
      </p:sp>
      <p:sp>
        <p:nvSpPr>
          <p:cNvPr id="3" name="Content Placeholder 2">
            <a:extLst>
              <a:ext uri="{FF2B5EF4-FFF2-40B4-BE49-F238E27FC236}">
                <a16:creationId xmlns:a16="http://schemas.microsoft.com/office/drawing/2014/main" id="{B07FE431-F348-B449-B207-4860220C7B6A}"/>
              </a:ext>
            </a:extLst>
          </p:cNvPr>
          <p:cNvSpPr>
            <a:spLocks noGrp="1"/>
          </p:cNvSpPr>
          <p:nvPr>
            <p:ph idx="1"/>
          </p:nvPr>
        </p:nvSpPr>
        <p:spPr>
          <a:xfrm>
            <a:off x="838200" y="1825625"/>
            <a:ext cx="5412475" cy="4351338"/>
          </a:xfrm>
        </p:spPr>
        <p:txBody>
          <a:bodyPr>
            <a:normAutofit/>
          </a:bodyPr>
          <a:lstStyle/>
          <a:p>
            <a:r>
              <a:rPr lang="en-US" sz="3600" dirty="0"/>
              <a:t>Human activities add as much fixed N to terrestrial ecosystems as all natural sources combined!</a:t>
            </a:r>
          </a:p>
          <a:p>
            <a:pPr lvl="1"/>
            <a:r>
              <a:rPr lang="en-US" sz="3200" dirty="0">
                <a:solidFill>
                  <a:srgbClr val="FF0000"/>
                </a:solidFill>
              </a:rPr>
              <a:t>Where does it come from?</a:t>
            </a:r>
          </a:p>
          <a:p>
            <a:r>
              <a:rPr lang="en-US" sz="3600" dirty="0"/>
              <a:t>N saturation – not all N can be taken up</a:t>
            </a:r>
          </a:p>
          <a:p>
            <a:pPr lvl="1"/>
            <a:r>
              <a:rPr lang="en-US" sz="3200" dirty="0">
                <a:solidFill>
                  <a:srgbClr val="FF0000"/>
                </a:solidFill>
              </a:rPr>
              <a:t>Where does it go?</a:t>
            </a:r>
          </a:p>
        </p:txBody>
      </p:sp>
      <p:pic>
        <p:nvPicPr>
          <p:cNvPr id="4" name="Picture 3">
            <a:extLst>
              <a:ext uri="{FF2B5EF4-FFF2-40B4-BE49-F238E27FC236}">
                <a16:creationId xmlns:a16="http://schemas.microsoft.com/office/drawing/2014/main" id="{D1F9161E-C535-254C-AA32-CCE5A5C70756}"/>
              </a:ext>
            </a:extLst>
          </p:cNvPr>
          <p:cNvPicPr>
            <a:picLocks noChangeAspect="1"/>
          </p:cNvPicPr>
          <p:nvPr/>
        </p:nvPicPr>
        <p:blipFill>
          <a:blip r:embed="rId2"/>
          <a:stretch>
            <a:fillRect/>
          </a:stretch>
        </p:blipFill>
        <p:spPr>
          <a:xfrm>
            <a:off x="6096000" y="1825625"/>
            <a:ext cx="5644167" cy="3002697"/>
          </a:xfrm>
          <a:prstGeom prst="rect">
            <a:avLst/>
          </a:prstGeom>
        </p:spPr>
      </p:pic>
      <p:sp>
        <p:nvSpPr>
          <p:cNvPr id="5" name="TextBox 4">
            <a:extLst>
              <a:ext uri="{FF2B5EF4-FFF2-40B4-BE49-F238E27FC236}">
                <a16:creationId xmlns:a16="http://schemas.microsoft.com/office/drawing/2014/main" id="{77538F06-7EFB-7448-8735-72200B28FF8B}"/>
              </a:ext>
            </a:extLst>
          </p:cNvPr>
          <p:cNvSpPr txBox="1"/>
          <p:nvPr/>
        </p:nvSpPr>
        <p:spPr>
          <a:xfrm>
            <a:off x="11153345" y="4778593"/>
            <a:ext cx="710259" cy="369332"/>
          </a:xfrm>
          <a:prstGeom prst="rect">
            <a:avLst/>
          </a:prstGeom>
          <a:noFill/>
        </p:spPr>
        <p:txBody>
          <a:bodyPr wrap="none" rtlCol="0">
            <a:spAutoFit/>
          </a:bodyPr>
          <a:lstStyle/>
          <a:p>
            <a:r>
              <a:rPr lang="en-US" dirty="0"/>
              <a:t>USDA</a:t>
            </a:r>
          </a:p>
        </p:txBody>
      </p:sp>
    </p:spTree>
    <p:extLst>
      <p:ext uri="{BB962C8B-B14F-4D97-AF65-F5344CB8AC3E}">
        <p14:creationId xmlns:p14="http://schemas.microsoft.com/office/powerpoint/2010/main" val="2208832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
        <p:nvSpPr>
          <p:cNvPr id="4" name="Rectangle 3">
            <a:extLst>
              <a:ext uri="{FF2B5EF4-FFF2-40B4-BE49-F238E27FC236}">
                <a16:creationId xmlns:a16="http://schemas.microsoft.com/office/drawing/2014/main" id="{A4A0E9D6-C4B1-6B42-865E-066B33809569}"/>
              </a:ext>
            </a:extLst>
          </p:cNvPr>
          <p:cNvSpPr/>
          <p:nvPr/>
        </p:nvSpPr>
        <p:spPr>
          <a:xfrm>
            <a:off x="4735773" y="2019868"/>
            <a:ext cx="1815152" cy="169232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7916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442E-F1E1-0E47-B6D8-62C6DC61EC99}"/>
              </a:ext>
            </a:extLst>
          </p:cNvPr>
          <p:cNvSpPr>
            <a:spLocks noGrp="1"/>
          </p:cNvSpPr>
          <p:nvPr>
            <p:ph type="title"/>
          </p:nvPr>
        </p:nvSpPr>
        <p:spPr/>
        <p:txBody>
          <a:bodyPr/>
          <a:lstStyle/>
          <a:p>
            <a:r>
              <a:rPr lang="en-US" dirty="0"/>
              <a:t>Biotic change – Species loss</a:t>
            </a:r>
          </a:p>
        </p:txBody>
      </p:sp>
      <p:pic>
        <p:nvPicPr>
          <p:cNvPr id="4" name="Picture 3">
            <a:extLst>
              <a:ext uri="{FF2B5EF4-FFF2-40B4-BE49-F238E27FC236}">
                <a16:creationId xmlns:a16="http://schemas.microsoft.com/office/drawing/2014/main" id="{B05D9F0F-7BF2-1442-AF1D-1A0BDC5B4203}"/>
              </a:ext>
            </a:extLst>
          </p:cNvPr>
          <p:cNvPicPr>
            <a:picLocks noChangeAspect="1"/>
          </p:cNvPicPr>
          <p:nvPr/>
        </p:nvPicPr>
        <p:blipFill>
          <a:blip r:embed="rId2"/>
          <a:stretch>
            <a:fillRect/>
          </a:stretch>
        </p:blipFill>
        <p:spPr>
          <a:xfrm>
            <a:off x="838200" y="1897846"/>
            <a:ext cx="5690927" cy="4590822"/>
          </a:xfrm>
          <a:prstGeom prst="rect">
            <a:avLst/>
          </a:prstGeom>
        </p:spPr>
      </p:pic>
      <p:sp>
        <p:nvSpPr>
          <p:cNvPr id="5" name="TextBox 4">
            <a:extLst>
              <a:ext uri="{FF2B5EF4-FFF2-40B4-BE49-F238E27FC236}">
                <a16:creationId xmlns:a16="http://schemas.microsoft.com/office/drawing/2014/main" id="{3DBB2A6F-80CD-4341-9543-218CF55E3D10}"/>
              </a:ext>
            </a:extLst>
          </p:cNvPr>
          <p:cNvSpPr txBox="1"/>
          <p:nvPr/>
        </p:nvSpPr>
        <p:spPr>
          <a:xfrm>
            <a:off x="10038462" y="6488668"/>
            <a:ext cx="2153538" cy="369332"/>
          </a:xfrm>
          <a:prstGeom prst="rect">
            <a:avLst/>
          </a:prstGeom>
          <a:noFill/>
        </p:spPr>
        <p:txBody>
          <a:bodyPr wrap="none" rtlCol="0">
            <a:spAutoFit/>
          </a:bodyPr>
          <a:lstStyle/>
          <a:p>
            <a:r>
              <a:rPr lang="en-US" dirty="0"/>
              <a:t>Ceballos et al. (2015)</a:t>
            </a:r>
          </a:p>
        </p:txBody>
      </p:sp>
      <p:sp>
        <p:nvSpPr>
          <p:cNvPr id="3" name="TextBox 2">
            <a:extLst>
              <a:ext uri="{FF2B5EF4-FFF2-40B4-BE49-F238E27FC236}">
                <a16:creationId xmlns:a16="http://schemas.microsoft.com/office/drawing/2014/main" id="{8EA31DB5-2C68-8A4C-A6EB-8780044B8F25}"/>
              </a:ext>
            </a:extLst>
          </p:cNvPr>
          <p:cNvSpPr txBox="1"/>
          <p:nvPr/>
        </p:nvSpPr>
        <p:spPr>
          <a:xfrm>
            <a:off x="7083188" y="3290020"/>
            <a:ext cx="4674293" cy="1077218"/>
          </a:xfrm>
          <a:prstGeom prst="rect">
            <a:avLst/>
          </a:prstGeom>
          <a:noFill/>
        </p:spPr>
        <p:txBody>
          <a:bodyPr wrap="none" rtlCol="0">
            <a:spAutoFit/>
          </a:bodyPr>
          <a:lstStyle/>
          <a:p>
            <a:r>
              <a:rPr lang="en-US" sz="3200" dirty="0">
                <a:solidFill>
                  <a:srgbClr val="7030A0"/>
                </a:solidFill>
              </a:rPr>
              <a:t>Percent of extinct species</a:t>
            </a:r>
          </a:p>
          <a:p>
            <a:r>
              <a:rPr lang="en-US" sz="3200" dirty="0">
                <a:solidFill>
                  <a:srgbClr val="7030A0"/>
                </a:solidFill>
              </a:rPr>
              <a:t>(note the background rate)</a:t>
            </a:r>
          </a:p>
        </p:txBody>
      </p:sp>
    </p:spTree>
    <p:extLst>
      <p:ext uri="{BB962C8B-B14F-4D97-AF65-F5344CB8AC3E}">
        <p14:creationId xmlns:p14="http://schemas.microsoft.com/office/powerpoint/2010/main" val="2703558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0137-A44E-6845-B5F5-16FBF092BB15}"/>
              </a:ext>
            </a:extLst>
          </p:cNvPr>
          <p:cNvSpPr>
            <a:spLocks noGrp="1"/>
          </p:cNvSpPr>
          <p:nvPr>
            <p:ph type="title"/>
          </p:nvPr>
        </p:nvSpPr>
        <p:spPr/>
        <p:txBody>
          <a:bodyPr/>
          <a:lstStyle/>
          <a:p>
            <a:r>
              <a:rPr lang="en-US" dirty="0"/>
              <a:t>Biotic Changes – Species Loss</a:t>
            </a:r>
          </a:p>
        </p:txBody>
      </p:sp>
      <p:pic>
        <p:nvPicPr>
          <p:cNvPr id="4" name="Picture 3">
            <a:extLst>
              <a:ext uri="{FF2B5EF4-FFF2-40B4-BE49-F238E27FC236}">
                <a16:creationId xmlns:a16="http://schemas.microsoft.com/office/drawing/2014/main" id="{A684DDF0-E3E8-5C4E-8AC6-562FCB593A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9733" y="1690688"/>
            <a:ext cx="6653298" cy="5083535"/>
          </a:xfrm>
          <a:prstGeom prst="rect">
            <a:avLst/>
          </a:prstGeom>
        </p:spPr>
      </p:pic>
      <p:sp>
        <p:nvSpPr>
          <p:cNvPr id="5" name="TextBox 4">
            <a:extLst>
              <a:ext uri="{FF2B5EF4-FFF2-40B4-BE49-F238E27FC236}">
                <a16:creationId xmlns:a16="http://schemas.microsoft.com/office/drawing/2014/main" id="{5036CD05-D8BA-EA4C-9649-BFFECABF95B0}"/>
              </a:ext>
            </a:extLst>
          </p:cNvPr>
          <p:cNvSpPr txBox="1"/>
          <p:nvPr/>
        </p:nvSpPr>
        <p:spPr>
          <a:xfrm>
            <a:off x="10286927" y="6488668"/>
            <a:ext cx="1905073" cy="369332"/>
          </a:xfrm>
          <a:prstGeom prst="rect">
            <a:avLst/>
          </a:prstGeom>
          <a:noFill/>
        </p:spPr>
        <p:txBody>
          <a:bodyPr wrap="none" rtlCol="0">
            <a:spAutoFit/>
          </a:bodyPr>
          <a:lstStyle/>
          <a:p>
            <a:r>
              <a:rPr lang="en-US" dirty="0"/>
              <a:t>Pimm et al. (2014)</a:t>
            </a:r>
          </a:p>
        </p:txBody>
      </p:sp>
      <p:sp>
        <p:nvSpPr>
          <p:cNvPr id="3" name="TextBox 2">
            <a:extLst>
              <a:ext uri="{FF2B5EF4-FFF2-40B4-BE49-F238E27FC236}">
                <a16:creationId xmlns:a16="http://schemas.microsoft.com/office/drawing/2014/main" id="{2CF4C8F7-657A-5540-B16F-655E7FB60AE4}"/>
              </a:ext>
            </a:extLst>
          </p:cNvPr>
          <p:cNvSpPr txBox="1"/>
          <p:nvPr/>
        </p:nvSpPr>
        <p:spPr>
          <a:xfrm>
            <a:off x="8359785" y="3016156"/>
            <a:ext cx="3486472" cy="1569660"/>
          </a:xfrm>
          <a:prstGeom prst="rect">
            <a:avLst/>
          </a:prstGeom>
          <a:noFill/>
        </p:spPr>
        <p:txBody>
          <a:bodyPr wrap="square" rtlCol="0">
            <a:spAutoFit/>
          </a:bodyPr>
          <a:lstStyle/>
          <a:p>
            <a:r>
              <a:rPr lang="en-US" sz="3200" dirty="0">
                <a:solidFill>
                  <a:srgbClr val="7030A0"/>
                </a:solidFill>
              </a:rPr>
              <a:t>The number of species increases with space</a:t>
            </a:r>
          </a:p>
        </p:txBody>
      </p:sp>
    </p:spTree>
    <p:extLst>
      <p:ext uri="{BB962C8B-B14F-4D97-AF65-F5344CB8AC3E}">
        <p14:creationId xmlns:p14="http://schemas.microsoft.com/office/powerpoint/2010/main" val="3545520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AD53-A274-3149-A932-B8FC93D27EF0}"/>
              </a:ext>
            </a:extLst>
          </p:cNvPr>
          <p:cNvSpPr>
            <a:spLocks noGrp="1"/>
          </p:cNvSpPr>
          <p:nvPr>
            <p:ph type="title"/>
          </p:nvPr>
        </p:nvSpPr>
        <p:spPr/>
        <p:txBody>
          <a:bodyPr/>
          <a:lstStyle/>
          <a:p>
            <a:r>
              <a:rPr lang="en-US" dirty="0"/>
              <a:t>Biotic Changes - Invasion</a:t>
            </a:r>
          </a:p>
        </p:txBody>
      </p:sp>
      <p:pic>
        <p:nvPicPr>
          <p:cNvPr id="4" name="Picture 3">
            <a:extLst>
              <a:ext uri="{FF2B5EF4-FFF2-40B4-BE49-F238E27FC236}">
                <a16:creationId xmlns:a16="http://schemas.microsoft.com/office/drawing/2014/main" id="{5838B0FB-3F65-0447-8AD2-9B5833DDA1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0075" y="1690688"/>
            <a:ext cx="8000409" cy="4327975"/>
          </a:xfrm>
          <a:prstGeom prst="rect">
            <a:avLst/>
          </a:prstGeom>
        </p:spPr>
      </p:pic>
      <p:sp>
        <p:nvSpPr>
          <p:cNvPr id="5" name="TextBox 4">
            <a:extLst>
              <a:ext uri="{FF2B5EF4-FFF2-40B4-BE49-F238E27FC236}">
                <a16:creationId xmlns:a16="http://schemas.microsoft.com/office/drawing/2014/main" id="{A13F615F-F81C-344E-B5E2-70BF88BB0DB9}"/>
              </a:ext>
            </a:extLst>
          </p:cNvPr>
          <p:cNvSpPr txBox="1"/>
          <p:nvPr/>
        </p:nvSpPr>
        <p:spPr>
          <a:xfrm>
            <a:off x="10443262" y="6488668"/>
            <a:ext cx="1821076" cy="369332"/>
          </a:xfrm>
          <a:prstGeom prst="rect">
            <a:avLst/>
          </a:prstGeom>
          <a:noFill/>
        </p:spPr>
        <p:txBody>
          <a:bodyPr wrap="none" rtlCol="0">
            <a:spAutoFit/>
          </a:bodyPr>
          <a:lstStyle/>
          <a:p>
            <a:r>
              <a:rPr lang="en-US" dirty="0"/>
              <a:t>Early et al. (2016)</a:t>
            </a:r>
          </a:p>
        </p:txBody>
      </p:sp>
      <p:sp>
        <p:nvSpPr>
          <p:cNvPr id="3" name="TextBox 2">
            <a:extLst>
              <a:ext uri="{FF2B5EF4-FFF2-40B4-BE49-F238E27FC236}">
                <a16:creationId xmlns:a16="http://schemas.microsoft.com/office/drawing/2014/main" id="{1CF616B9-7E36-C740-A4DC-B31C560E59BF}"/>
              </a:ext>
            </a:extLst>
          </p:cNvPr>
          <p:cNvSpPr txBox="1"/>
          <p:nvPr/>
        </p:nvSpPr>
        <p:spPr>
          <a:xfrm>
            <a:off x="8911988" y="2612350"/>
            <a:ext cx="2693158" cy="2308324"/>
          </a:xfrm>
          <a:prstGeom prst="rect">
            <a:avLst/>
          </a:prstGeom>
          <a:noFill/>
        </p:spPr>
        <p:txBody>
          <a:bodyPr wrap="square" rtlCol="0">
            <a:spAutoFit/>
          </a:bodyPr>
          <a:lstStyle/>
          <a:p>
            <a:r>
              <a:rPr lang="en-US" sz="2400" dirty="0">
                <a:solidFill>
                  <a:srgbClr val="7030A0"/>
                </a:solidFill>
              </a:rPr>
              <a:t>Invasive species are threatening all across the globe.</a:t>
            </a:r>
          </a:p>
          <a:p>
            <a:endParaRPr lang="en-US" sz="2400" dirty="0"/>
          </a:p>
          <a:p>
            <a:r>
              <a:rPr lang="en-US" sz="2400" dirty="0">
                <a:solidFill>
                  <a:srgbClr val="FF0000"/>
                </a:solidFill>
              </a:rPr>
              <a:t>What might explain these patterns?</a:t>
            </a:r>
          </a:p>
        </p:txBody>
      </p:sp>
    </p:spTree>
    <p:extLst>
      <p:ext uri="{BB962C8B-B14F-4D97-AF65-F5344CB8AC3E}">
        <p14:creationId xmlns:p14="http://schemas.microsoft.com/office/powerpoint/2010/main" val="487810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Tree>
    <p:extLst>
      <p:ext uri="{BB962C8B-B14F-4D97-AF65-F5344CB8AC3E}">
        <p14:creationId xmlns:p14="http://schemas.microsoft.com/office/powerpoint/2010/main" val="1060957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AD53-A274-3149-A932-B8FC93D27EF0}"/>
              </a:ext>
            </a:extLst>
          </p:cNvPr>
          <p:cNvSpPr>
            <a:spLocks noGrp="1"/>
          </p:cNvSpPr>
          <p:nvPr>
            <p:ph type="title"/>
          </p:nvPr>
        </p:nvSpPr>
        <p:spPr/>
        <p:txBody>
          <a:bodyPr/>
          <a:lstStyle/>
          <a:p>
            <a:r>
              <a:rPr lang="en-US" dirty="0"/>
              <a:t>Biotic Changes - Invasion</a:t>
            </a:r>
          </a:p>
        </p:txBody>
      </p:sp>
      <p:pic>
        <p:nvPicPr>
          <p:cNvPr id="4" name="Picture 3">
            <a:extLst>
              <a:ext uri="{FF2B5EF4-FFF2-40B4-BE49-F238E27FC236}">
                <a16:creationId xmlns:a16="http://schemas.microsoft.com/office/drawing/2014/main" id="{5838B0FB-3F65-0447-8AD2-9B5833DDA1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56597" y="1949994"/>
            <a:ext cx="6853616" cy="4287031"/>
          </a:xfrm>
          <a:prstGeom prst="rect">
            <a:avLst/>
          </a:prstGeom>
        </p:spPr>
      </p:pic>
      <p:sp>
        <p:nvSpPr>
          <p:cNvPr id="3" name="TextBox 2">
            <a:extLst>
              <a:ext uri="{FF2B5EF4-FFF2-40B4-BE49-F238E27FC236}">
                <a16:creationId xmlns:a16="http://schemas.microsoft.com/office/drawing/2014/main" id="{5BDA6443-28CA-C749-8FF3-4188B293A8EB}"/>
              </a:ext>
            </a:extLst>
          </p:cNvPr>
          <p:cNvSpPr txBox="1"/>
          <p:nvPr/>
        </p:nvSpPr>
        <p:spPr>
          <a:xfrm>
            <a:off x="10443262" y="6488668"/>
            <a:ext cx="1821076" cy="369332"/>
          </a:xfrm>
          <a:prstGeom prst="rect">
            <a:avLst/>
          </a:prstGeom>
          <a:noFill/>
        </p:spPr>
        <p:txBody>
          <a:bodyPr wrap="none" rtlCol="0">
            <a:spAutoFit/>
          </a:bodyPr>
          <a:lstStyle/>
          <a:p>
            <a:r>
              <a:rPr lang="en-US" dirty="0"/>
              <a:t>Early et al. (2016)</a:t>
            </a:r>
          </a:p>
        </p:txBody>
      </p:sp>
    </p:spTree>
    <p:extLst>
      <p:ext uri="{BB962C8B-B14F-4D97-AF65-F5344CB8AC3E}">
        <p14:creationId xmlns:p14="http://schemas.microsoft.com/office/powerpoint/2010/main" val="1236579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AD53-A274-3149-A932-B8FC93D27EF0}"/>
              </a:ext>
            </a:extLst>
          </p:cNvPr>
          <p:cNvSpPr>
            <a:spLocks noGrp="1"/>
          </p:cNvSpPr>
          <p:nvPr>
            <p:ph type="title"/>
          </p:nvPr>
        </p:nvSpPr>
        <p:spPr/>
        <p:txBody>
          <a:bodyPr/>
          <a:lstStyle/>
          <a:p>
            <a:r>
              <a:rPr lang="en-US" dirty="0"/>
              <a:t>Biotic Changes - Invasion</a:t>
            </a:r>
          </a:p>
        </p:txBody>
      </p:sp>
      <p:pic>
        <p:nvPicPr>
          <p:cNvPr id="5" name="Picture 4">
            <a:extLst>
              <a:ext uri="{FF2B5EF4-FFF2-40B4-BE49-F238E27FC236}">
                <a16:creationId xmlns:a16="http://schemas.microsoft.com/office/drawing/2014/main" id="{8E5555C1-B97F-804C-9ED8-D04F7033D7F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58093" y="1514901"/>
            <a:ext cx="4571758" cy="4881046"/>
          </a:xfrm>
          <a:prstGeom prst="rect">
            <a:avLst/>
          </a:prstGeom>
        </p:spPr>
      </p:pic>
      <p:sp>
        <p:nvSpPr>
          <p:cNvPr id="6" name="TextBox 5">
            <a:extLst>
              <a:ext uri="{FF2B5EF4-FFF2-40B4-BE49-F238E27FC236}">
                <a16:creationId xmlns:a16="http://schemas.microsoft.com/office/drawing/2014/main" id="{CB713C0F-6C2A-EB42-BCF7-B96E0F922ACC}"/>
              </a:ext>
            </a:extLst>
          </p:cNvPr>
          <p:cNvSpPr txBox="1"/>
          <p:nvPr/>
        </p:nvSpPr>
        <p:spPr>
          <a:xfrm>
            <a:off x="10443262" y="6488668"/>
            <a:ext cx="1821076" cy="369332"/>
          </a:xfrm>
          <a:prstGeom prst="rect">
            <a:avLst/>
          </a:prstGeom>
          <a:noFill/>
        </p:spPr>
        <p:txBody>
          <a:bodyPr wrap="none" rtlCol="0">
            <a:spAutoFit/>
          </a:bodyPr>
          <a:lstStyle/>
          <a:p>
            <a:r>
              <a:rPr lang="en-US" dirty="0"/>
              <a:t>Early et al. (2016)</a:t>
            </a:r>
          </a:p>
        </p:txBody>
      </p:sp>
    </p:spTree>
    <p:extLst>
      <p:ext uri="{BB962C8B-B14F-4D97-AF65-F5344CB8AC3E}">
        <p14:creationId xmlns:p14="http://schemas.microsoft.com/office/powerpoint/2010/main" val="3324423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
        <p:nvSpPr>
          <p:cNvPr id="4" name="TextBox 3">
            <a:extLst>
              <a:ext uri="{FF2B5EF4-FFF2-40B4-BE49-F238E27FC236}">
                <a16:creationId xmlns:a16="http://schemas.microsoft.com/office/drawing/2014/main" id="{457DBFFA-536D-FA48-9D79-0114819F5E32}"/>
              </a:ext>
            </a:extLst>
          </p:cNvPr>
          <p:cNvSpPr txBox="1"/>
          <p:nvPr/>
        </p:nvSpPr>
        <p:spPr>
          <a:xfrm>
            <a:off x="7187640" y="4585647"/>
            <a:ext cx="4599657" cy="769441"/>
          </a:xfrm>
          <a:prstGeom prst="rect">
            <a:avLst/>
          </a:prstGeom>
          <a:noFill/>
        </p:spPr>
        <p:txBody>
          <a:bodyPr wrap="none" rtlCol="0">
            <a:spAutoFit/>
          </a:bodyPr>
          <a:lstStyle/>
          <a:p>
            <a:r>
              <a:rPr lang="en-US" sz="4400" dirty="0">
                <a:solidFill>
                  <a:srgbClr val="FF0000"/>
                </a:solidFill>
              </a:rPr>
              <a:t>Anything missing??</a:t>
            </a:r>
          </a:p>
        </p:txBody>
      </p:sp>
    </p:spTree>
    <p:extLst>
      <p:ext uri="{BB962C8B-B14F-4D97-AF65-F5344CB8AC3E}">
        <p14:creationId xmlns:p14="http://schemas.microsoft.com/office/powerpoint/2010/main" val="1269020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34A0-204E-4941-9F15-F428889EE446}"/>
              </a:ext>
            </a:extLst>
          </p:cNvPr>
          <p:cNvSpPr>
            <a:spLocks noGrp="1"/>
          </p:cNvSpPr>
          <p:nvPr>
            <p:ph type="title"/>
          </p:nvPr>
        </p:nvSpPr>
        <p:spPr/>
        <p:txBody>
          <a:bodyPr/>
          <a:lstStyle/>
          <a:p>
            <a:r>
              <a:rPr lang="en-US" dirty="0"/>
              <a:t>Some things to chat about</a:t>
            </a:r>
          </a:p>
        </p:txBody>
      </p:sp>
      <p:sp>
        <p:nvSpPr>
          <p:cNvPr id="3" name="Text Placeholder 2">
            <a:extLst>
              <a:ext uri="{FF2B5EF4-FFF2-40B4-BE49-F238E27FC236}">
                <a16:creationId xmlns:a16="http://schemas.microsoft.com/office/drawing/2014/main" id="{352DC1F1-82B0-DC47-9627-FF69F4AA69F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76706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1A5A-FA4B-8D4F-B49C-5FDEF13F5493}"/>
              </a:ext>
            </a:extLst>
          </p:cNvPr>
          <p:cNvSpPr>
            <a:spLocks noGrp="1"/>
          </p:cNvSpPr>
          <p:nvPr>
            <p:ph type="title"/>
          </p:nvPr>
        </p:nvSpPr>
        <p:spPr/>
        <p:txBody>
          <a:bodyPr/>
          <a:lstStyle/>
          <a:p>
            <a:r>
              <a:rPr lang="en-US" dirty="0"/>
              <a:t>1. Who pays the cost?</a:t>
            </a:r>
          </a:p>
        </p:txBody>
      </p:sp>
      <p:sp>
        <p:nvSpPr>
          <p:cNvPr id="3" name="Text Placeholder 2">
            <a:extLst>
              <a:ext uri="{FF2B5EF4-FFF2-40B4-BE49-F238E27FC236}">
                <a16:creationId xmlns:a16="http://schemas.microsoft.com/office/drawing/2014/main" id="{6E333093-4059-F849-90FA-D1CD574A641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76148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B85DA0-3381-E74A-AE94-998FD3156899}"/>
              </a:ext>
            </a:extLst>
          </p:cNvPr>
          <p:cNvPicPr>
            <a:picLocks noChangeAspect="1"/>
          </p:cNvPicPr>
          <p:nvPr/>
        </p:nvPicPr>
        <p:blipFill>
          <a:blip r:embed="rId2"/>
          <a:stretch>
            <a:fillRect/>
          </a:stretch>
        </p:blipFill>
        <p:spPr>
          <a:xfrm>
            <a:off x="364878" y="0"/>
            <a:ext cx="11462243" cy="6858000"/>
          </a:xfrm>
          <a:prstGeom prst="rect">
            <a:avLst/>
          </a:prstGeom>
        </p:spPr>
      </p:pic>
      <p:sp>
        <p:nvSpPr>
          <p:cNvPr id="3" name="TextBox 2">
            <a:extLst>
              <a:ext uri="{FF2B5EF4-FFF2-40B4-BE49-F238E27FC236}">
                <a16:creationId xmlns:a16="http://schemas.microsoft.com/office/drawing/2014/main" id="{92CD9563-B253-434D-B528-31B440741A97}"/>
              </a:ext>
            </a:extLst>
          </p:cNvPr>
          <p:cNvSpPr txBox="1"/>
          <p:nvPr/>
        </p:nvSpPr>
        <p:spPr>
          <a:xfrm>
            <a:off x="859809" y="4804012"/>
            <a:ext cx="4668586" cy="707886"/>
          </a:xfrm>
          <a:prstGeom prst="rect">
            <a:avLst/>
          </a:prstGeom>
          <a:solidFill>
            <a:schemeClr val="bg1"/>
          </a:solidFill>
        </p:spPr>
        <p:txBody>
          <a:bodyPr wrap="none" rtlCol="0">
            <a:spAutoFit/>
          </a:bodyPr>
          <a:lstStyle/>
          <a:p>
            <a:r>
              <a:rPr lang="en-US" sz="4000" dirty="0">
                <a:solidFill>
                  <a:srgbClr val="7030A0"/>
                </a:solidFill>
              </a:rPr>
              <a:t>Global CO</a:t>
            </a:r>
            <a:r>
              <a:rPr lang="en-US" sz="4000" baseline="-25000" dirty="0">
                <a:solidFill>
                  <a:srgbClr val="7030A0"/>
                </a:solidFill>
              </a:rPr>
              <a:t>2</a:t>
            </a:r>
            <a:r>
              <a:rPr lang="en-US" sz="4000" dirty="0">
                <a:solidFill>
                  <a:srgbClr val="7030A0"/>
                </a:solidFill>
              </a:rPr>
              <a:t> emissions</a:t>
            </a:r>
          </a:p>
        </p:txBody>
      </p:sp>
    </p:spTree>
    <p:extLst>
      <p:ext uri="{BB962C8B-B14F-4D97-AF65-F5344CB8AC3E}">
        <p14:creationId xmlns:p14="http://schemas.microsoft.com/office/powerpoint/2010/main" val="3321401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B01282-07F6-9440-A111-8E5B19B17D4C}"/>
              </a:ext>
            </a:extLst>
          </p:cNvPr>
          <p:cNvPicPr>
            <a:picLocks noChangeAspect="1"/>
          </p:cNvPicPr>
          <p:nvPr/>
        </p:nvPicPr>
        <p:blipFill>
          <a:blip r:embed="rId2"/>
          <a:stretch>
            <a:fillRect/>
          </a:stretch>
        </p:blipFill>
        <p:spPr>
          <a:xfrm>
            <a:off x="0" y="0"/>
            <a:ext cx="9298983" cy="6858000"/>
          </a:xfrm>
          <a:prstGeom prst="rect">
            <a:avLst/>
          </a:prstGeom>
        </p:spPr>
      </p:pic>
      <p:sp>
        <p:nvSpPr>
          <p:cNvPr id="4" name="TextBox 3">
            <a:extLst>
              <a:ext uri="{FF2B5EF4-FFF2-40B4-BE49-F238E27FC236}">
                <a16:creationId xmlns:a16="http://schemas.microsoft.com/office/drawing/2014/main" id="{BFEFB528-033B-DA47-A9A6-68FD0AE0BAFA}"/>
              </a:ext>
            </a:extLst>
          </p:cNvPr>
          <p:cNvSpPr txBox="1"/>
          <p:nvPr/>
        </p:nvSpPr>
        <p:spPr>
          <a:xfrm>
            <a:off x="10742501" y="6488668"/>
            <a:ext cx="1449499" cy="369332"/>
          </a:xfrm>
          <a:prstGeom prst="rect">
            <a:avLst/>
          </a:prstGeom>
          <a:noFill/>
        </p:spPr>
        <p:txBody>
          <a:bodyPr wrap="none" rtlCol="0">
            <a:spAutoFit/>
          </a:bodyPr>
          <a:lstStyle/>
          <a:p>
            <a:r>
              <a:rPr lang="en-US" dirty="0"/>
              <a:t>The Guardian</a:t>
            </a:r>
          </a:p>
        </p:txBody>
      </p:sp>
    </p:spTree>
    <p:extLst>
      <p:ext uri="{BB962C8B-B14F-4D97-AF65-F5344CB8AC3E}">
        <p14:creationId xmlns:p14="http://schemas.microsoft.com/office/powerpoint/2010/main" val="2513767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B01282-07F6-9440-A111-8E5B19B17D4C}"/>
              </a:ext>
            </a:extLst>
          </p:cNvPr>
          <p:cNvPicPr>
            <a:picLocks noChangeAspect="1"/>
          </p:cNvPicPr>
          <p:nvPr/>
        </p:nvPicPr>
        <p:blipFill>
          <a:blip r:embed="rId2"/>
          <a:stretch>
            <a:fillRect/>
          </a:stretch>
        </p:blipFill>
        <p:spPr>
          <a:xfrm>
            <a:off x="0" y="0"/>
            <a:ext cx="9298983" cy="6858000"/>
          </a:xfrm>
          <a:prstGeom prst="rect">
            <a:avLst/>
          </a:prstGeom>
        </p:spPr>
      </p:pic>
      <p:sp>
        <p:nvSpPr>
          <p:cNvPr id="3" name="TextBox 2">
            <a:extLst>
              <a:ext uri="{FF2B5EF4-FFF2-40B4-BE49-F238E27FC236}">
                <a16:creationId xmlns:a16="http://schemas.microsoft.com/office/drawing/2014/main" id="{223A3052-0CF2-F14C-948E-4CB26E04F65D}"/>
              </a:ext>
            </a:extLst>
          </p:cNvPr>
          <p:cNvSpPr txBox="1"/>
          <p:nvPr/>
        </p:nvSpPr>
        <p:spPr>
          <a:xfrm>
            <a:off x="9298983" y="2238234"/>
            <a:ext cx="2765638" cy="2062103"/>
          </a:xfrm>
          <a:prstGeom prst="rect">
            <a:avLst/>
          </a:prstGeom>
          <a:solidFill>
            <a:schemeClr val="bg1"/>
          </a:solidFill>
        </p:spPr>
        <p:txBody>
          <a:bodyPr wrap="square" rtlCol="0">
            <a:spAutoFit/>
          </a:bodyPr>
          <a:lstStyle/>
          <a:p>
            <a:r>
              <a:rPr lang="en-US" sz="3200" dirty="0">
                <a:solidFill>
                  <a:srgbClr val="7030A0"/>
                </a:solidFill>
              </a:rPr>
              <a:t>Are consequences paid by the perpetrators?</a:t>
            </a:r>
          </a:p>
        </p:txBody>
      </p:sp>
      <p:sp>
        <p:nvSpPr>
          <p:cNvPr id="4" name="TextBox 3">
            <a:extLst>
              <a:ext uri="{FF2B5EF4-FFF2-40B4-BE49-F238E27FC236}">
                <a16:creationId xmlns:a16="http://schemas.microsoft.com/office/drawing/2014/main" id="{D7EEE2A4-6A2A-2343-B578-B1AD2ABC44AE}"/>
              </a:ext>
            </a:extLst>
          </p:cNvPr>
          <p:cNvSpPr txBox="1"/>
          <p:nvPr/>
        </p:nvSpPr>
        <p:spPr>
          <a:xfrm>
            <a:off x="10742501" y="6488668"/>
            <a:ext cx="1449499" cy="369332"/>
          </a:xfrm>
          <a:prstGeom prst="rect">
            <a:avLst/>
          </a:prstGeom>
          <a:noFill/>
        </p:spPr>
        <p:txBody>
          <a:bodyPr wrap="none" rtlCol="0">
            <a:spAutoFit/>
          </a:bodyPr>
          <a:lstStyle/>
          <a:p>
            <a:r>
              <a:rPr lang="en-US" dirty="0"/>
              <a:t>The Guardian</a:t>
            </a:r>
          </a:p>
        </p:txBody>
      </p:sp>
    </p:spTree>
    <p:extLst>
      <p:ext uri="{BB962C8B-B14F-4D97-AF65-F5344CB8AC3E}">
        <p14:creationId xmlns:p14="http://schemas.microsoft.com/office/powerpoint/2010/main" val="4188874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B01282-07F6-9440-A111-8E5B19B17D4C}"/>
              </a:ext>
            </a:extLst>
          </p:cNvPr>
          <p:cNvPicPr>
            <a:picLocks noChangeAspect="1"/>
          </p:cNvPicPr>
          <p:nvPr/>
        </p:nvPicPr>
        <p:blipFill>
          <a:blip r:embed="rId2"/>
          <a:stretch>
            <a:fillRect/>
          </a:stretch>
        </p:blipFill>
        <p:spPr>
          <a:xfrm>
            <a:off x="0" y="0"/>
            <a:ext cx="9298983" cy="6858000"/>
          </a:xfrm>
          <a:prstGeom prst="rect">
            <a:avLst/>
          </a:prstGeom>
        </p:spPr>
      </p:pic>
      <p:sp>
        <p:nvSpPr>
          <p:cNvPr id="3" name="TextBox 2">
            <a:extLst>
              <a:ext uri="{FF2B5EF4-FFF2-40B4-BE49-F238E27FC236}">
                <a16:creationId xmlns:a16="http://schemas.microsoft.com/office/drawing/2014/main" id="{223A3052-0CF2-F14C-948E-4CB26E04F65D}"/>
              </a:ext>
            </a:extLst>
          </p:cNvPr>
          <p:cNvSpPr txBox="1"/>
          <p:nvPr/>
        </p:nvSpPr>
        <p:spPr>
          <a:xfrm>
            <a:off x="9298983" y="2238234"/>
            <a:ext cx="2765638" cy="1077218"/>
          </a:xfrm>
          <a:prstGeom prst="rect">
            <a:avLst/>
          </a:prstGeom>
          <a:solidFill>
            <a:schemeClr val="bg1"/>
          </a:solidFill>
        </p:spPr>
        <p:txBody>
          <a:bodyPr wrap="square" rtlCol="0">
            <a:spAutoFit/>
          </a:bodyPr>
          <a:lstStyle/>
          <a:p>
            <a:r>
              <a:rPr lang="en-US" sz="3200" dirty="0">
                <a:solidFill>
                  <a:srgbClr val="7030A0"/>
                </a:solidFill>
              </a:rPr>
              <a:t>How should we regulate this?</a:t>
            </a:r>
          </a:p>
        </p:txBody>
      </p:sp>
      <p:sp>
        <p:nvSpPr>
          <p:cNvPr id="4" name="TextBox 3">
            <a:extLst>
              <a:ext uri="{FF2B5EF4-FFF2-40B4-BE49-F238E27FC236}">
                <a16:creationId xmlns:a16="http://schemas.microsoft.com/office/drawing/2014/main" id="{C717E021-4E69-E24F-8BD5-E5060EBBED7A}"/>
              </a:ext>
            </a:extLst>
          </p:cNvPr>
          <p:cNvSpPr txBox="1"/>
          <p:nvPr/>
        </p:nvSpPr>
        <p:spPr>
          <a:xfrm>
            <a:off x="10742501" y="6488668"/>
            <a:ext cx="1449499" cy="369332"/>
          </a:xfrm>
          <a:prstGeom prst="rect">
            <a:avLst/>
          </a:prstGeom>
          <a:noFill/>
        </p:spPr>
        <p:txBody>
          <a:bodyPr wrap="none" rtlCol="0">
            <a:spAutoFit/>
          </a:bodyPr>
          <a:lstStyle/>
          <a:p>
            <a:r>
              <a:rPr lang="en-US" dirty="0"/>
              <a:t>The Guardian</a:t>
            </a:r>
          </a:p>
        </p:txBody>
      </p:sp>
    </p:spTree>
    <p:extLst>
      <p:ext uri="{BB962C8B-B14F-4D97-AF65-F5344CB8AC3E}">
        <p14:creationId xmlns:p14="http://schemas.microsoft.com/office/powerpoint/2010/main" val="1209036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EC313-2903-B644-A47B-DB2C0FA6790C}"/>
              </a:ext>
            </a:extLst>
          </p:cNvPr>
          <p:cNvSpPr>
            <a:spLocks noGrp="1"/>
          </p:cNvSpPr>
          <p:nvPr>
            <p:ph type="title"/>
          </p:nvPr>
        </p:nvSpPr>
        <p:spPr/>
        <p:txBody>
          <a:bodyPr/>
          <a:lstStyle/>
          <a:p>
            <a:r>
              <a:rPr lang="en-US" dirty="0"/>
              <a:t>Example of international cooperation: the Montreal Protocol</a:t>
            </a:r>
          </a:p>
        </p:txBody>
      </p:sp>
      <p:sp>
        <p:nvSpPr>
          <p:cNvPr id="3" name="Content Placeholder 2">
            <a:extLst>
              <a:ext uri="{FF2B5EF4-FFF2-40B4-BE49-F238E27FC236}">
                <a16:creationId xmlns:a16="http://schemas.microsoft.com/office/drawing/2014/main" id="{45A5B4AB-C28E-4F42-8FF2-AFB1C5102B3D}"/>
              </a:ext>
            </a:extLst>
          </p:cNvPr>
          <p:cNvSpPr>
            <a:spLocks noGrp="1"/>
          </p:cNvSpPr>
          <p:nvPr>
            <p:ph idx="1"/>
          </p:nvPr>
        </p:nvSpPr>
        <p:spPr/>
        <p:txBody>
          <a:bodyPr/>
          <a:lstStyle/>
          <a:p>
            <a:r>
              <a:rPr lang="en-US" dirty="0"/>
              <a:t>1990 protocol to stop use of chlorofluorocarbons (CFCs)</a:t>
            </a:r>
          </a:p>
          <a:p>
            <a:r>
              <a:rPr lang="en-US" dirty="0"/>
              <a:t>CFCs deplete the ozone layer</a:t>
            </a:r>
          </a:p>
          <a:p>
            <a:r>
              <a:rPr lang="en-US" dirty="0"/>
              <a:t>Banned CFCs</a:t>
            </a:r>
          </a:p>
          <a:p>
            <a:pPr lvl="1"/>
            <a:r>
              <a:rPr lang="en-US" dirty="0"/>
              <a:t>By 2000 in developed countries</a:t>
            </a:r>
          </a:p>
          <a:p>
            <a:pPr lvl="1"/>
            <a:r>
              <a:rPr lang="en-US" dirty="0"/>
              <a:t>By 2010 in non-developed countries</a:t>
            </a:r>
          </a:p>
        </p:txBody>
      </p:sp>
      <p:pic>
        <p:nvPicPr>
          <p:cNvPr id="4" name="Picture 3">
            <a:extLst>
              <a:ext uri="{FF2B5EF4-FFF2-40B4-BE49-F238E27FC236}">
                <a16:creationId xmlns:a16="http://schemas.microsoft.com/office/drawing/2014/main" id="{3089F37D-E5F2-7049-9AB6-DCA70AD8AC4F}"/>
              </a:ext>
            </a:extLst>
          </p:cNvPr>
          <p:cNvPicPr>
            <a:picLocks noChangeAspect="1"/>
          </p:cNvPicPr>
          <p:nvPr/>
        </p:nvPicPr>
        <p:blipFill>
          <a:blip r:embed="rId2"/>
          <a:stretch>
            <a:fillRect/>
          </a:stretch>
        </p:blipFill>
        <p:spPr>
          <a:xfrm>
            <a:off x="6455391" y="2515629"/>
            <a:ext cx="5435979" cy="4033496"/>
          </a:xfrm>
          <a:prstGeom prst="rect">
            <a:avLst/>
          </a:prstGeom>
        </p:spPr>
      </p:pic>
      <p:sp>
        <p:nvSpPr>
          <p:cNvPr id="5" name="TextBox 4">
            <a:extLst>
              <a:ext uri="{FF2B5EF4-FFF2-40B4-BE49-F238E27FC236}">
                <a16:creationId xmlns:a16="http://schemas.microsoft.com/office/drawing/2014/main" id="{0BBC32DE-00FF-C448-B227-759BA929E9FC}"/>
              </a:ext>
            </a:extLst>
          </p:cNvPr>
          <p:cNvSpPr txBox="1"/>
          <p:nvPr/>
        </p:nvSpPr>
        <p:spPr>
          <a:xfrm>
            <a:off x="11141806" y="6351043"/>
            <a:ext cx="749564" cy="369332"/>
          </a:xfrm>
          <a:prstGeom prst="rect">
            <a:avLst/>
          </a:prstGeom>
          <a:noFill/>
        </p:spPr>
        <p:txBody>
          <a:bodyPr wrap="none" rtlCol="0">
            <a:spAutoFit/>
          </a:bodyPr>
          <a:lstStyle/>
          <a:p>
            <a:r>
              <a:rPr lang="en-US" dirty="0"/>
              <a:t>NOAA</a:t>
            </a:r>
          </a:p>
        </p:txBody>
      </p:sp>
    </p:spTree>
    <p:extLst>
      <p:ext uri="{BB962C8B-B14F-4D97-AF65-F5344CB8AC3E}">
        <p14:creationId xmlns:p14="http://schemas.microsoft.com/office/powerpoint/2010/main" val="4261680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E34816-11EA-254C-A7DD-B1FB287A5F54}"/>
              </a:ext>
            </a:extLst>
          </p:cNvPr>
          <p:cNvPicPr>
            <a:picLocks noChangeAspect="1"/>
          </p:cNvPicPr>
          <p:nvPr/>
        </p:nvPicPr>
        <p:blipFill>
          <a:blip r:embed="rId2"/>
          <a:stretch>
            <a:fillRect/>
          </a:stretch>
        </p:blipFill>
        <p:spPr>
          <a:xfrm>
            <a:off x="218080" y="1757989"/>
            <a:ext cx="8626467" cy="3807725"/>
          </a:xfrm>
          <a:prstGeom prst="rect">
            <a:avLst/>
          </a:prstGeom>
        </p:spPr>
      </p:pic>
      <p:pic>
        <p:nvPicPr>
          <p:cNvPr id="3" name="Picture 2">
            <a:extLst>
              <a:ext uri="{FF2B5EF4-FFF2-40B4-BE49-F238E27FC236}">
                <a16:creationId xmlns:a16="http://schemas.microsoft.com/office/drawing/2014/main" id="{2B5C723C-8631-354E-844B-FFCA4F043B8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307773" y="1967847"/>
            <a:ext cx="2251880" cy="3597867"/>
          </a:xfrm>
          <a:prstGeom prst="rect">
            <a:avLst/>
          </a:prstGeom>
        </p:spPr>
      </p:pic>
      <p:sp>
        <p:nvSpPr>
          <p:cNvPr id="4" name="TextBox 3">
            <a:extLst>
              <a:ext uri="{FF2B5EF4-FFF2-40B4-BE49-F238E27FC236}">
                <a16:creationId xmlns:a16="http://schemas.microsoft.com/office/drawing/2014/main" id="{6DD41F21-418C-4048-803C-6A4D3C611728}"/>
              </a:ext>
            </a:extLst>
          </p:cNvPr>
          <p:cNvSpPr txBox="1"/>
          <p:nvPr/>
        </p:nvSpPr>
        <p:spPr>
          <a:xfrm>
            <a:off x="2033517" y="504968"/>
            <a:ext cx="7118295" cy="707886"/>
          </a:xfrm>
          <a:prstGeom prst="rect">
            <a:avLst/>
          </a:prstGeom>
          <a:noFill/>
        </p:spPr>
        <p:txBody>
          <a:bodyPr wrap="none" rtlCol="0">
            <a:spAutoFit/>
          </a:bodyPr>
          <a:lstStyle/>
          <a:p>
            <a:r>
              <a:rPr lang="en-US" sz="4000" dirty="0">
                <a:solidFill>
                  <a:srgbClr val="7030A0"/>
                </a:solidFill>
              </a:rPr>
              <a:t>Human impact is not insignificant</a:t>
            </a:r>
          </a:p>
        </p:txBody>
      </p:sp>
    </p:spTree>
    <p:extLst>
      <p:ext uri="{BB962C8B-B14F-4D97-AF65-F5344CB8AC3E}">
        <p14:creationId xmlns:p14="http://schemas.microsoft.com/office/powerpoint/2010/main" val="3083282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6522-D38E-F042-9927-35481BADFE8D}"/>
              </a:ext>
            </a:extLst>
          </p:cNvPr>
          <p:cNvSpPr>
            <a:spLocks noGrp="1"/>
          </p:cNvSpPr>
          <p:nvPr>
            <p:ph type="title"/>
          </p:nvPr>
        </p:nvSpPr>
        <p:spPr>
          <a:xfrm>
            <a:off x="831850" y="0"/>
            <a:ext cx="10515600" cy="2852737"/>
          </a:xfrm>
        </p:spPr>
        <p:txBody>
          <a:bodyPr/>
          <a:lstStyle/>
          <a:p>
            <a:r>
              <a:rPr lang="en-US" dirty="0"/>
              <a:t>2. What would the world look like without humans?</a:t>
            </a:r>
          </a:p>
        </p:txBody>
      </p:sp>
      <p:pic>
        <p:nvPicPr>
          <p:cNvPr id="4" name="Picture 3">
            <a:extLst>
              <a:ext uri="{FF2B5EF4-FFF2-40B4-BE49-F238E27FC236}">
                <a16:creationId xmlns:a16="http://schemas.microsoft.com/office/drawing/2014/main" id="{8EE460F3-5ADB-004E-AA5C-DC1C5B0BEE56}"/>
              </a:ext>
            </a:extLst>
          </p:cNvPr>
          <p:cNvPicPr>
            <a:picLocks noChangeAspect="1"/>
          </p:cNvPicPr>
          <p:nvPr/>
        </p:nvPicPr>
        <p:blipFill>
          <a:blip r:embed="rId2"/>
          <a:stretch>
            <a:fillRect/>
          </a:stretch>
        </p:blipFill>
        <p:spPr>
          <a:xfrm>
            <a:off x="2033516" y="3028435"/>
            <a:ext cx="8120418" cy="3608194"/>
          </a:xfrm>
          <a:prstGeom prst="rect">
            <a:avLst/>
          </a:prstGeom>
        </p:spPr>
      </p:pic>
    </p:spTree>
    <p:extLst>
      <p:ext uri="{BB962C8B-B14F-4D97-AF65-F5344CB8AC3E}">
        <p14:creationId xmlns:p14="http://schemas.microsoft.com/office/powerpoint/2010/main" val="2566216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84B0-42D6-3C4E-9FF0-79C5CF2A8F67}"/>
              </a:ext>
            </a:extLst>
          </p:cNvPr>
          <p:cNvSpPr>
            <a:spLocks noGrp="1"/>
          </p:cNvSpPr>
          <p:nvPr>
            <p:ph type="title"/>
          </p:nvPr>
        </p:nvSpPr>
        <p:spPr>
          <a:xfrm>
            <a:off x="831850" y="1313952"/>
            <a:ext cx="10515600" cy="4308925"/>
          </a:xfrm>
        </p:spPr>
        <p:txBody>
          <a:bodyPr>
            <a:noAutofit/>
          </a:bodyPr>
          <a:lstStyle/>
          <a:p>
            <a:r>
              <a:rPr lang="en-US" sz="4800" dirty="0">
                <a:solidFill>
                  <a:srgbClr val="FF0000"/>
                </a:solidFill>
              </a:rPr>
              <a:t>“There is no clearer illustration of the extent of human dominance of Earth than the fact that maintaining diversity of “wild” species and the functioning of “wild” ecosystems will require increasing human involvement”</a:t>
            </a:r>
          </a:p>
        </p:txBody>
      </p:sp>
      <p:sp>
        <p:nvSpPr>
          <p:cNvPr id="3" name="TextBox 2">
            <a:extLst>
              <a:ext uri="{FF2B5EF4-FFF2-40B4-BE49-F238E27FC236}">
                <a16:creationId xmlns:a16="http://schemas.microsoft.com/office/drawing/2014/main" id="{45B845D3-4E86-DB47-A265-0612A4C71BF2}"/>
              </a:ext>
            </a:extLst>
          </p:cNvPr>
          <p:cNvSpPr txBox="1"/>
          <p:nvPr/>
        </p:nvSpPr>
        <p:spPr>
          <a:xfrm>
            <a:off x="10015057" y="6488668"/>
            <a:ext cx="2176943" cy="369332"/>
          </a:xfrm>
          <a:prstGeom prst="rect">
            <a:avLst/>
          </a:prstGeom>
          <a:noFill/>
        </p:spPr>
        <p:txBody>
          <a:bodyPr wrap="none" rtlCol="0">
            <a:spAutoFit/>
          </a:bodyPr>
          <a:lstStyle/>
          <a:p>
            <a:r>
              <a:rPr lang="en-US" dirty="0" err="1"/>
              <a:t>Vitousek</a:t>
            </a:r>
            <a:r>
              <a:rPr lang="en-US" dirty="0"/>
              <a:t> et al. (1997)</a:t>
            </a:r>
          </a:p>
        </p:txBody>
      </p:sp>
    </p:spTree>
    <p:extLst>
      <p:ext uri="{BB962C8B-B14F-4D97-AF65-F5344CB8AC3E}">
        <p14:creationId xmlns:p14="http://schemas.microsoft.com/office/powerpoint/2010/main" val="298766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B81B1C-7A3B-E841-9AF8-6EC410C4CBFF}"/>
              </a:ext>
            </a:extLst>
          </p:cNvPr>
          <p:cNvPicPr>
            <a:picLocks noChangeAspect="1"/>
          </p:cNvPicPr>
          <p:nvPr/>
        </p:nvPicPr>
        <p:blipFill>
          <a:blip r:embed="rId2"/>
          <a:stretch>
            <a:fillRect/>
          </a:stretch>
        </p:blipFill>
        <p:spPr>
          <a:xfrm>
            <a:off x="832514" y="346951"/>
            <a:ext cx="10536072" cy="5704295"/>
          </a:xfrm>
          <a:prstGeom prst="rect">
            <a:avLst/>
          </a:prstGeom>
        </p:spPr>
      </p:pic>
      <p:sp>
        <p:nvSpPr>
          <p:cNvPr id="3" name="TextBox 2">
            <a:extLst>
              <a:ext uri="{FF2B5EF4-FFF2-40B4-BE49-F238E27FC236}">
                <a16:creationId xmlns:a16="http://schemas.microsoft.com/office/drawing/2014/main" id="{E6C66175-363D-A940-882E-EDCD26D09A2A}"/>
              </a:ext>
            </a:extLst>
          </p:cNvPr>
          <p:cNvSpPr txBox="1"/>
          <p:nvPr/>
        </p:nvSpPr>
        <p:spPr>
          <a:xfrm>
            <a:off x="10331619" y="6488668"/>
            <a:ext cx="1860381" cy="369332"/>
          </a:xfrm>
          <a:prstGeom prst="rect">
            <a:avLst/>
          </a:prstGeom>
          <a:noFill/>
        </p:spPr>
        <p:txBody>
          <a:bodyPr wrap="none" rtlCol="0">
            <a:spAutoFit/>
          </a:bodyPr>
          <a:lstStyle/>
          <a:p>
            <a:r>
              <a:rPr lang="en-US" dirty="0"/>
              <a:t>Foley et al. (2005)</a:t>
            </a:r>
          </a:p>
        </p:txBody>
      </p:sp>
    </p:spTree>
    <p:extLst>
      <p:ext uri="{BB962C8B-B14F-4D97-AF65-F5344CB8AC3E}">
        <p14:creationId xmlns:p14="http://schemas.microsoft.com/office/powerpoint/2010/main" val="2751430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E34816-11EA-254C-A7DD-B1FB287A5F54}"/>
              </a:ext>
            </a:extLst>
          </p:cNvPr>
          <p:cNvPicPr>
            <a:picLocks noChangeAspect="1"/>
          </p:cNvPicPr>
          <p:nvPr/>
        </p:nvPicPr>
        <p:blipFill>
          <a:blip r:embed="rId2"/>
          <a:stretch>
            <a:fillRect/>
          </a:stretch>
        </p:blipFill>
        <p:spPr>
          <a:xfrm>
            <a:off x="218080" y="1757989"/>
            <a:ext cx="8626467" cy="3807725"/>
          </a:xfrm>
          <a:prstGeom prst="rect">
            <a:avLst/>
          </a:prstGeom>
        </p:spPr>
      </p:pic>
      <p:pic>
        <p:nvPicPr>
          <p:cNvPr id="3" name="Picture 2">
            <a:extLst>
              <a:ext uri="{FF2B5EF4-FFF2-40B4-BE49-F238E27FC236}">
                <a16:creationId xmlns:a16="http://schemas.microsoft.com/office/drawing/2014/main" id="{2B5C723C-8631-354E-844B-FFCA4F043B8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307773" y="1967847"/>
            <a:ext cx="2251880" cy="3597867"/>
          </a:xfrm>
          <a:prstGeom prst="rect">
            <a:avLst/>
          </a:prstGeom>
        </p:spPr>
      </p:pic>
      <p:sp>
        <p:nvSpPr>
          <p:cNvPr id="5" name="TextBox 4">
            <a:extLst>
              <a:ext uri="{FF2B5EF4-FFF2-40B4-BE49-F238E27FC236}">
                <a16:creationId xmlns:a16="http://schemas.microsoft.com/office/drawing/2014/main" id="{5984531A-FA68-6147-8233-7265604028D9}"/>
              </a:ext>
            </a:extLst>
          </p:cNvPr>
          <p:cNvSpPr txBox="1"/>
          <p:nvPr/>
        </p:nvSpPr>
        <p:spPr>
          <a:xfrm>
            <a:off x="801451" y="412002"/>
            <a:ext cx="10758202" cy="646331"/>
          </a:xfrm>
          <a:prstGeom prst="rect">
            <a:avLst/>
          </a:prstGeom>
          <a:solidFill>
            <a:schemeClr val="bg1"/>
          </a:solidFill>
        </p:spPr>
        <p:txBody>
          <a:bodyPr wrap="none" rtlCol="0">
            <a:spAutoFit/>
          </a:bodyPr>
          <a:lstStyle/>
          <a:p>
            <a:r>
              <a:rPr lang="en-US" sz="3600" dirty="0">
                <a:solidFill>
                  <a:srgbClr val="FF0000"/>
                </a:solidFill>
              </a:rPr>
              <a:t>Were any of the facts presented particularly surprising??</a:t>
            </a:r>
          </a:p>
        </p:txBody>
      </p:sp>
    </p:spTree>
    <p:extLst>
      <p:ext uri="{BB962C8B-B14F-4D97-AF65-F5344CB8AC3E}">
        <p14:creationId xmlns:p14="http://schemas.microsoft.com/office/powerpoint/2010/main" val="1912546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Tree>
    <p:extLst>
      <p:ext uri="{BB962C8B-B14F-4D97-AF65-F5344CB8AC3E}">
        <p14:creationId xmlns:p14="http://schemas.microsoft.com/office/powerpoint/2010/main" val="983187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D94AF-0A65-A24F-AFF4-B9DD3D7D9081}"/>
              </a:ext>
            </a:extLst>
          </p:cNvPr>
          <p:cNvPicPr>
            <a:picLocks noChangeAspect="1"/>
          </p:cNvPicPr>
          <p:nvPr/>
        </p:nvPicPr>
        <p:blipFill>
          <a:blip r:embed="rId2"/>
          <a:stretch>
            <a:fillRect/>
          </a:stretch>
        </p:blipFill>
        <p:spPr>
          <a:xfrm>
            <a:off x="537491" y="0"/>
            <a:ext cx="6367596" cy="6858000"/>
          </a:xfrm>
          <a:prstGeom prst="rect">
            <a:avLst/>
          </a:prstGeom>
        </p:spPr>
      </p:pic>
      <p:sp>
        <p:nvSpPr>
          <p:cNvPr id="3" name="TextBox 2">
            <a:extLst>
              <a:ext uri="{FF2B5EF4-FFF2-40B4-BE49-F238E27FC236}">
                <a16:creationId xmlns:a16="http://schemas.microsoft.com/office/drawing/2014/main" id="{3E5B7CB2-6AAD-2C4C-B7E6-AADC9A3D7632}"/>
              </a:ext>
            </a:extLst>
          </p:cNvPr>
          <p:cNvSpPr txBox="1"/>
          <p:nvPr/>
        </p:nvSpPr>
        <p:spPr>
          <a:xfrm>
            <a:off x="7206019" y="1132764"/>
            <a:ext cx="4562901" cy="2800767"/>
          </a:xfrm>
          <a:prstGeom prst="rect">
            <a:avLst/>
          </a:prstGeom>
          <a:noFill/>
        </p:spPr>
        <p:txBody>
          <a:bodyPr wrap="square" rtlCol="0">
            <a:spAutoFit/>
          </a:bodyPr>
          <a:lstStyle/>
          <a:p>
            <a:r>
              <a:rPr lang="en-US" sz="4400" dirty="0">
                <a:solidFill>
                  <a:srgbClr val="7030A0"/>
                </a:solidFill>
              </a:rPr>
              <a:t>Direct and indirect impacts of humans on Earth’s ecosystems</a:t>
            </a:r>
          </a:p>
        </p:txBody>
      </p:sp>
      <p:sp>
        <p:nvSpPr>
          <p:cNvPr id="4" name="Rectangle 3">
            <a:extLst>
              <a:ext uri="{FF2B5EF4-FFF2-40B4-BE49-F238E27FC236}">
                <a16:creationId xmlns:a16="http://schemas.microsoft.com/office/drawing/2014/main" id="{67557DFF-F71E-6448-B836-4827D0F80533}"/>
              </a:ext>
            </a:extLst>
          </p:cNvPr>
          <p:cNvSpPr/>
          <p:nvPr/>
        </p:nvSpPr>
        <p:spPr>
          <a:xfrm>
            <a:off x="914400" y="1992573"/>
            <a:ext cx="1815152" cy="169232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0629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D31DC-5353-644F-80B9-E3C15B206FE9}"/>
              </a:ext>
            </a:extLst>
          </p:cNvPr>
          <p:cNvSpPr>
            <a:spLocks noGrp="1"/>
          </p:cNvSpPr>
          <p:nvPr>
            <p:ph type="title"/>
          </p:nvPr>
        </p:nvSpPr>
        <p:spPr/>
        <p:txBody>
          <a:bodyPr/>
          <a:lstStyle/>
          <a:p>
            <a:r>
              <a:rPr lang="en-US" dirty="0"/>
              <a:t>Land transformation</a:t>
            </a:r>
          </a:p>
        </p:txBody>
      </p:sp>
      <p:sp>
        <p:nvSpPr>
          <p:cNvPr id="3" name="Content Placeholder 2">
            <a:extLst>
              <a:ext uri="{FF2B5EF4-FFF2-40B4-BE49-F238E27FC236}">
                <a16:creationId xmlns:a16="http://schemas.microsoft.com/office/drawing/2014/main" id="{3969CFC3-B3A2-9943-80F8-9172E6FB5EA7}"/>
              </a:ext>
            </a:extLst>
          </p:cNvPr>
          <p:cNvSpPr>
            <a:spLocks noGrp="1"/>
          </p:cNvSpPr>
          <p:nvPr>
            <p:ph idx="1"/>
          </p:nvPr>
        </p:nvSpPr>
        <p:spPr>
          <a:xfrm>
            <a:off x="838200" y="1825625"/>
            <a:ext cx="5699078" cy="4351338"/>
          </a:xfrm>
        </p:spPr>
        <p:txBody>
          <a:bodyPr>
            <a:normAutofit/>
          </a:bodyPr>
          <a:lstStyle/>
          <a:p>
            <a:r>
              <a:rPr lang="en-US" sz="3200" dirty="0"/>
              <a:t>Nearly 50% of all land has been transformed by humans</a:t>
            </a:r>
          </a:p>
          <a:p>
            <a:r>
              <a:rPr lang="en-US" sz="3200" dirty="0"/>
              <a:t>Primary driver of species loss</a:t>
            </a:r>
          </a:p>
          <a:p>
            <a:r>
              <a:rPr lang="en-US" sz="3200" dirty="0"/>
              <a:t>20% of all CO</a:t>
            </a:r>
            <a:r>
              <a:rPr lang="en-US" sz="3200" baseline="-25000" dirty="0"/>
              <a:t>2</a:t>
            </a:r>
            <a:r>
              <a:rPr lang="en-US" sz="3200" dirty="0"/>
              <a:t> emissions</a:t>
            </a:r>
          </a:p>
        </p:txBody>
      </p:sp>
      <p:pic>
        <p:nvPicPr>
          <p:cNvPr id="4" name="Picture 3">
            <a:extLst>
              <a:ext uri="{FF2B5EF4-FFF2-40B4-BE49-F238E27FC236}">
                <a16:creationId xmlns:a16="http://schemas.microsoft.com/office/drawing/2014/main" id="{80444561-463F-FD41-9A33-59C9A7F34D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2225" y="1573816"/>
            <a:ext cx="5216778" cy="3912584"/>
          </a:xfrm>
          <a:prstGeom prst="rect">
            <a:avLst/>
          </a:prstGeom>
        </p:spPr>
      </p:pic>
      <p:sp>
        <p:nvSpPr>
          <p:cNvPr id="5" name="TextBox 4">
            <a:extLst>
              <a:ext uri="{FF2B5EF4-FFF2-40B4-BE49-F238E27FC236}">
                <a16:creationId xmlns:a16="http://schemas.microsoft.com/office/drawing/2014/main" id="{B01717B7-D39E-C247-80DD-BE14D8B91606}"/>
              </a:ext>
            </a:extLst>
          </p:cNvPr>
          <p:cNvSpPr txBox="1"/>
          <p:nvPr/>
        </p:nvSpPr>
        <p:spPr>
          <a:xfrm>
            <a:off x="6429807" y="5621337"/>
            <a:ext cx="5661614" cy="369332"/>
          </a:xfrm>
          <a:prstGeom prst="rect">
            <a:avLst/>
          </a:prstGeom>
          <a:noFill/>
        </p:spPr>
        <p:txBody>
          <a:bodyPr wrap="none" rtlCol="0">
            <a:spAutoFit/>
          </a:bodyPr>
          <a:lstStyle/>
          <a:p>
            <a:r>
              <a:rPr lang="en-US" dirty="0">
                <a:solidFill>
                  <a:srgbClr val="7030A0"/>
                </a:solidFill>
              </a:rPr>
              <a:t>Border between Haiti (left) and Dominican Republic (right) </a:t>
            </a:r>
          </a:p>
        </p:txBody>
      </p:sp>
      <p:sp>
        <p:nvSpPr>
          <p:cNvPr id="6" name="TextBox 5">
            <a:extLst>
              <a:ext uri="{FF2B5EF4-FFF2-40B4-BE49-F238E27FC236}">
                <a16:creationId xmlns:a16="http://schemas.microsoft.com/office/drawing/2014/main" id="{F1C265F2-39E5-C148-9A87-A955B0E1DF7F}"/>
              </a:ext>
            </a:extLst>
          </p:cNvPr>
          <p:cNvSpPr txBox="1"/>
          <p:nvPr/>
        </p:nvSpPr>
        <p:spPr>
          <a:xfrm>
            <a:off x="11151380" y="5103420"/>
            <a:ext cx="703975" cy="369332"/>
          </a:xfrm>
          <a:prstGeom prst="rect">
            <a:avLst/>
          </a:prstGeom>
          <a:solidFill>
            <a:schemeClr val="bg1"/>
          </a:solidFill>
          <a:ln>
            <a:solidFill>
              <a:schemeClr val="tx1"/>
            </a:solidFill>
          </a:ln>
        </p:spPr>
        <p:txBody>
          <a:bodyPr wrap="none" rtlCol="0">
            <a:spAutoFit/>
          </a:bodyPr>
          <a:lstStyle/>
          <a:p>
            <a:r>
              <a:rPr lang="en-US" dirty="0"/>
              <a:t>NASA</a:t>
            </a:r>
          </a:p>
        </p:txBody>
      </p:sp>
    </p:spTree>
    <p:extLst>
      <p:ext uri="{BB962C8B-B14F-4D97-AF65-F5344CB8AC3E}">
        <p14:creationId xmlns:p14="http://schemas.microsoft.com/office/powerpoint/2010/main" val="2228834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4357DE-1B46-7D4A-AF3E-964CF460CBE2}"/>
              </a:ext>
            </a:extLst>
          </p:cNvPr>
          <p:cNvPicPr>
            <a:picLocks noChangeAspect="1"/>
          </p:cNvPicPr>
          <p:nvPr/>
        </p:nvPicPr>
        <p:blipFill>
          <a:blip r:embed="rId2"/>
          <a:stretch>
            <a:fillRect/>
          </a:stretch>
        </p:blipFill>
        <p:spPr>
          <a:xfrm>
            <a:off x="2871994" y="0"/>
            <a:ext cx="6448011" cy="6858000"/>
          </a:xfrm>
          <a:prstGeom prst="rect">
            <a:avLst/>
          </a:prstGeom>
        </p:spPr>
      </p:pic>
      <p:sp>
        <p:nvSpPr>
          <p:cNvPr id="3" name="TextBox 2">
            <a:extLst>
              <a:ext uri="{FF2B5EF4-FFF2-40B4-BE49-F238E27FC236}">
                <a16:creationId xmlns:a16="http://schemas.microsoft.com/office/drawing/2014/main" id="{AE9B20A4-E40C-3140-B207-15DA959923CD}"/>
              </a:ext>
            </a:extLst>
          </p:cNvPr>
          <p:cNvSpPr txBox="1"/>
          <p:nvPr/>
        </p:nvSpPr>
        <p:spPr>
          <a:xfrm>
            <a:off x="10331619" y="6488668"/>
            <a:ext cx="1860381" cy="369332"/>
          </a:xfrm>
          <a:prstGeom prst="rect">
            <a:avLst/>
          </a:prstGeom>
          <a:noFill/>
        </p:spPr>
        <p:txBody>
          <a:bodyPr wrap="none" rtlCol="0">
            <a:spAutoFit/>
          </a:bodyPr>
          <a:lstStyle/>
          <a:p>
            <a:r>
              <a:rPr lang="en-US" dirty="0"/>
              <a:t>Foley et al. (2005)</a:t>
            </a:r>
          </a:p>
        </p:txBody>
      </p:sp>
    </p:spTree>
    <p:extLst>
      <p:ext uri="{BB962C8B-B14F-4D97-AF65-F5344CB8AC3E}">
        <p14:creationId xmlns:p14="http://schemas.microsoft.com/office/powerpoint/2010/main" val="1659395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A511-1AC8-8148-B1BC-C3F0B1FE2324}"/>
              </a:ext>
            </a:extLst>
          </p:cNvPr>
          <p:cNvSpPr>
            <a:spLocks noGrp="1"/>
          </p:cNvSpPr>
          <p:nvPr>
            <p:ph type="title"/>
          </p:nvPr>
        </p:nvSpPr>
        <p:spPr/>
        <p:txBody>
          <a:bodyPr>
            <a:normAutofit/>
          </a:bodyPr>
          <a:lstStyle/>
          <a:p>
            <a:r>
              <a:rPr lang="en-US" sz="4000" dirty="0"/>
              <a:t>Progressive land transformation (Foley et al. 2005)</a:t>
            </a:r>
          </a:p>
        </p:txBody>
      </p:sp>
      <p:pic>
        <p:nvPicPr>
          <p:cNvPr id="3" name="Picture 2">
            <a:extLst>
              <a:ext uri="{FF2B5EF4-FFF2-40B4-BE49-F238E27FC236}">
                <a16:creationId xmlns:a16="http://schemas.microsoft.com/office/drawing/2014/main" id="{524E265D-8011-7D43-AA14-6DACCE94ECB8}"/>
              </a:ext>
            </a:extLst>
          </p:cNvPr>
          <p:cNvPicPr>
            <a:picLocks noChangeAspect="1"/>
          </p:cNvPicPr>
          <p:nvPr/>
        </p:nvPicPr>
        <p:blipFill>
          <a:blip r:embed="rId2"/>
          <a:stretch>
            <a:fillRect/>
          </a:stretch>
        </p:blipFill>
        <p:spPr>
          <a:xfrm>
            <a:off x="2424705" y="1848801"/>
            <a:ext cx="7342590" cy="4722595"/>
          </a:xfrm>
          <a:prstGeom prst="rect">
            <a:avLst/>
          </a:prstGeom>
        </p:spPr>
      </p:pic>
    </p:spTree>
    <p:extLst>
      <p:ext uri="{BB962C8B-B14F-4D97-AF65-F5344CB8AC3E}">
        <p14:creationId xmlns:p14="http://schemas.microsoft.com/office/powerpoint/2010/main" val="1994823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511</Words>
  <Application>Microsoft Macintosh PowerPoint</Application>
  <PresentationFormat>Widescreen</PresentationFormat>
  <Paragraphs>80</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Human Domination of Earth’s Ecosystems</vt:lpstr>
      <vt:lpstr>PowerPoint Presentation</vt:lpstr>
      <vt:lpstr>PowerPoint Presentation</vt:lpstr>
      <vt:lpstr>PowerPoint Presentation</vt:lpstr>
      <vt:lpstr>PowerPoint Presentation</vt:lpstr>
      <vt:lpstr>PowerPoint Presentation</vt:lpstr>
      <vt:lpstr>Land transformation</vt:lpstr>
      <vt:lpstr>PowerPoint Presentation</vt:lpstr>
      <vt:lpstr>Progressive land transformation (Foley et al. 2005)</vt:lpstr>
      <vt:lpstr>PowerPoint Presentation</vt:lpstr>
      <vt:lpstr>Biogeochemistry - Carbon</vt:lpstr>
      <vt:lpstr>Biogeochemistry - Water</vt:lpstr>
      <vt:lpstr>Biogeochemistry - Water</vt:lpstr>
      <vt:lpstr>Biogeochemistry - Nitrogen</vt:lpstr>
      <vt:lpstr>Biogeochemistry - Nitrogen</vt:lpstr>
      <vt:lpstr>PowerPoint Presentation</vt:lpstr>
      <vt:lpstr>Biotic change – Species loss</vt:lpstr>
      <vt:lpstr>Biotic Changes – Species Loss</vt:lpstr>
      <vt:lpstr>Biotic Changes - Invasion</vt:lpstr>
      <vt:lpstr>Biotic Changes - Invasion</vt:lpstr>
      <vt:lpstr>Biotic Changes - Invasion</vt:lpstr>
      <vt:lpstr>PowerPoint Presentation</vt:lpstr>
      <vt:lpstr>Some things to chat about</vt:lpstr>
      <vt:lpstr>1. Who pays the cost?</vt:lpstr>
      <vt:lpstr>PowerPoint Presentation</vt:lpstr>
      <vt:lpstr>PowerPoint Presentation</vt:lpstr>
      <vt:lpstr>PowerPoint Presentation</vt:lpstr>
      <vt:lpstr>PowerPoint Presentation</vt:lpstr>
      <vt:lpstr>Example of international cooperation: the Montreal Protocol</vt:lpstr>
      <vt:lpstr>2. What would the world look like without humans?</vt:lpstr>
      <vt:lpstr>“There is no clearer illustration of the extent of human dominance of Earth than the fact that maintaining diversity of “wild” species and the functioning of “wild” ecosystems will require increasing human involvement”</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Domination of Earth’s Ecosystems</dc:title>
  <dc:creator>Smith, Nick</dc:creator>
  <cp:lastModifiedBy>Nick Smith</cp:lastModifiedBy>
  <cp:revision>39</cp:revision>
  <cp:lastPrinted>2023-08-31T15:45:07Z</cp:lastPrinted>
  <dcterms:created xsi:type="dcterms:W3CDTF">2019-09-04T16:26:36Z</dcterms:created>
  <dcterms:modified xsi:type="dcterms:W3CDTF">2023-08-31T15:45:27Z</dcterms:modified>
</cp:coreProperties>
</file>